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8"/>
  </p:handoutMasterIdLst>
  <p:sldIdLst>
    <p:sldId id="256" r:id="rId2"/>
    <p:sldId id="276" r:id="rId3"/>
    <p:sldId id="277" r:id="rId4"/>
    <p:sldId id="278" r:id="rId5"/>
    <p:sldId id="257" r:id="rId6"/>
    <p:sldId id="258" r:id="rId7"/>
    <p:sldId id="259" r:id="rId8"/>
    <p:sldId id="260" r:id="rId9"/>
    <p:sldId id="282" r:id="rId10"/>
    <p:sldId id="262" r:id="rId11"/>
    <p:sldId id="263" r:id="rId12"/>
    <p:sldId id="264" r:id="rId13"/>
    <p:sldId id="279" r:id="rId14"/>
    <p:sldId id="281" r:id="rId15"/>
    <p:sldId id="265" r:id="rId16"/>
    <p:sldId id="266" r:id="rId17"/>
    <p:sldId id="267" r:id="rId18"/>
    <p:sldId id="268" r:id="rId19"/>
    <p:sldId id="269" r:id="rId20"/>
    <p:sldId id="270" r:id="rId21"/>
    <p:sldId id="280" r:id="rId22"/>
    <p:sldId id="271" r:id="rId23"/>
    <p:sldId id="272" r:id="rId24"/>
    <p:sldId id="273" r:id="rId25"/>
    <p:sldId id="274" r:id="rId26"/>
    <p:sldId id="275" r:id="rId2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32284977-3861-4AB1-9D3A-47E4A179561E}" type="datetimeFigureOut">
              <a:rPr lang="en-US" smtClean="0"/>
              <a:t>12/15/2016</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0C2E5703-6F0B-4A6B-8D79-5C2361DF48BC}" type="slidenum">
              <a:rPr lang="en-US" smtClean="0"/>
              <a:t>‹#›</a:t>
            </a:fld>
            <a:endParaRPr lang="en-US"/>
          </a:p>
        </p:txBody>
      </p:sp>
    </p:spTree>
    <p:extLst>
      <p:ext uri="{BB962C8B-B14F-4D97-AF65-F5344CB8AC3E}">
        <p14:creationId xmlns:p14="http://schemas.microsoft.com/office/powerpoint/2010/main" val="34258026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5688D7-E448-4E73-9907-5DAA5E90668F}" type="datetimeFigureOut">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7C633-4A08-47CE-9F7F-C58C3AB8C558}" type="slidenum">
              <a:rPr lang="en-US" smtClean="0"/>
              <a:t>‹#›</a:t>
            </a:fld>
            <a:endParaRPr lang="en-US"/>
          </a:p>
        </p:txBody>
      </p:sp>
    </p:spTree>
    <p:extLst>
      <p:ext uri="{BB962C8B-B14F-4D97-AF65-F5344CB8AC3E}">
        <p14:creationId xmlns:p14="http://schemas.microsoft.com/office/powerpoint/2010/main" val="30650379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5688D7-E448-4E73-9907-5DAA5E90668F}" type="datetimeFigureOut">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7C633-4A08-47CE-9F7F-C58C3AB8C558}" type="slidenum">
              <a:rPr lang="en-US" smtClean="0"/>
              <a:t>‹#›</a:t>
            </a:fld>
            <a:endParaRPr lang="en-US"/>
          </a:p>
        </p:txBody>
      </p:sp>
    </p:spTree>
    <p:extLst>
      <p:ext uri="{BB962C8B-B14F-4D97-AF65-F5344CB8AC3E}">
        <p14:creationId xmlns:p14="http://schemas.microsoft.com/office/powerpoint/2010/main" val="43754232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5688D7-E448-4E73-9907-5DAA5E90668F}" type="datetimeFigureOut">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7C633-4A08-47CE-9F7F-C58C3AB8C558}" type="slidenum">
              <a:rPr lang="en-US" smtClean="0"/>
              <a:t>‹#›</a:t>
            </a:fld>
            <a:endParaRPr lang="en-US"/>
          </a:p>
        </p:txBody>
      </p:sp>
    </p:spTree>
    <p:extLst>
      <p:ext uri="{BB962C8B-B14F-4D97-AF65-F5344CB8AC3E}">
        <p14:creationId xmlns:p14="http://schemas.microsoft.com/office/powerpoint/2010/main" val="343174903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5688D7-E448-4E73-9907-5DAA5E90668F}" type="datetimeFigureOut">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7C633-4A08-47CE-9F7F-C58C3AB8C558}" type="slidenum">
              <a:rPr lang="en-US" smtClean="0"/>
              <a:t>‹#›</a:t>
            </a:fld>
            <a:endParaRPr lang="en-US"/>
          </a:p>
        </p:txBody>
      </p:sp>
    </p:spTree>
    <p:extLst>
      <p:ext uri="{BB962C8B-B14F-4D97-AF65-F5344CB8AC3E}">
        <p14:creationId xmlns:p14="http://schemas.microsoft.com/office/powerpoint/2010/main" val="21064352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5688D7-E448-4E73-9907-5DAA5E90668F}" type="datetimeFigureOut">
              <a:rPr lang="en-US" smtClean="0"/>
              <a:t>12/15/2016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7C633-4A08-47CE-9F7F-C58C3AB8C558}" type="slidenum">
              <a:rPr lang="en-US" smtClean="0"/>
              <a:t>‹#›</a:t>
            </a:fld>
            <a:endParaRPr lang="en-US"/>
          </a:p>
        </p:txBody>
      </p:sp>
    </p:spTree>
    <p:extLst>
      <p:ext uri="{BB962C8B-B14F-4D97-AF65-F5344CB8AC3E}">
        <p14:creationId xmlns:p14="http://schemas.microsoft.com/office/powerpoint/2010/main" val="25592045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5688D7-E448-4E73-9907-5DAA5E90668F}" type="datetimeFigureOut">
              <a:rPr lang="en-US" smtClean="0"/>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7C633-4A08-47CE-9F7F-C58C3AB8C558}" type="slidenum">
              <a:rPr lang="en-US" smtClean="0"/>
              <a:t>‹#›</a:t>
            </a:fld>
            <a:endParaRPr lang="en-US"/>
          </a:p>
        </p:txBody>
      </p:sp>
    </p:spTree>
    <p:extLst>
      <p:ext uri="{BB962C8B-B14F-4D97-AF65-F5344CB8AC3E}">
        <p14:creationId xmlns:p14="http://schemas.microsoft.com/office/powerpoint/2010/main" val="8203873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5688D7-E448-4E73-9907-5DAA5E90668F}" type="datetimeFigureOut">
              <a:rPr lang="en-US" smtClean="0"/>
              <a:t>12/15/2016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47C633-4A08-47CE-9F7F-C58C3AB8C558}" type="slidenum">
              <a:rPr lang="en-US" smtClean="0"/>
              <a:t>‹#›</a:t>
            </a:fld>
            <a:endParaRPr lang="en-US"/>
          </a:p>
        </p:txBody>
      </p:sp>
    </p:spTree>
    <p:extLst>
      <p:ext uri="{BB962C8B-B14F-4D97-AF65-F5344CB8AC3E}">
        <p14:creationId xmlns:p14="http://schemas.microsoft.com/office/powerpoint/2010/main" val="40415321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5688D7-E448-4E73-9907-5DAA5E90668F}" type="datetimeFigureOut">
              <a:rPr lang="en-US" smtClean="0"/>
              <a:t>12/15/2016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47C633-4A08-47CE-9F7F-C58C3AB8C558}" type="slidenum">
              <a:rPr lang="en-US" smtClean="0"/>
              <a:t>‹#›</a:t>
            </a:fld>
            <a:endParaRPr lang="en-US"/>
          </a:p>
        </p:txBody>
      </p:sp>
    </p:spTree>
    <p:extLst>
      <p:ext uri="{BB962C8B-B14F-4D97-AF65-F5344CB8AC3E}">
        <p14:creationId xmlns:p14="http://schemas.microsoft.com/office/powerpoint/2010/main" val="31681762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5688D7-E448-4E73-9907-5DAA5E90668F}" type="datetimeFigureOut">
              <a:rPr lang="en-US" smtClean="0"/>
              <a:t>12/15/2016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47C633-4A08-47CE-9F7F-C58C3AB8C558}" type="slidenum">
              <a:rPr lang="en-US" smtClean="0"/>
              <a:t>‹#›</a:t>
            </a:fld>
            <a:endParaRPr lang="en-US"/>
          </a:p>
        </p:txBody>
      </p:sp>
    </p:spTree>
    <p:extLst>
      <p:ext uri="{BB962C8B-B14F-4D97-AF65-F5344CB8AC3E}">
        <p14:creationId xmlns:p14="http://schemas.microsoft.com/office/powerpoint/2010/main" val="20679036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5688D7-E448-4E73-9907-5DAA5E90668F}" type="datetimeFigureOut">
              <a:rPr lang="en-US" smtClean="0"/>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7C633-4A08-47CE-9F7F-C58C3AB8C558}" type="slidenum">
              <a:rPr lang="en-US" smtClean="0"/>
              <a:t>‹#›</a:t>
            </a:fld>
            <a:endParaRPr lang="en-US"/>
          </a:p>
        </p:txBody>
      </p:sp>
    </p:spTree>
    <p:extLst>
      <p:ext uri="{BB962C8B-B14F-4D97-AF65-F5344CB8AC3E}">
        <p14:creationId xmlns:p14="http://schemas.microsoft.com/office/powerpoint/2010/main" val="19942340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5688D7-E448-4E73-9907-5DAA5E90668F}" type="datetimeFigureOut">
              <a:rPr lang="en-US" smtClean="0"/>
              <a:t>12/15/2016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7C633-4A08-47CE-9F7F-C58C3AB8C558}" type="slidenum">
              <a:rPr lang="en-US" smtClean="0"/>
              <a:t>‹#›</a:t>
            </a:fld>
            <a:endParaRPr lang="en-US"/>
          </a:p>
        </p:txBody>
      </p:sp>
    </p:spTree>
    <p:extLst>
      <p:ext uri="{BB962C8B-B14F-4D97-AF65-F5344CB8AC3E}">
        <p14:creationId xmlns:p14="http://schemas.microsoft.com/office/powerpoint/2010/main" val="320230367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688D7-E448-4E73-9907-5DAA5E90668F}" type="datetimeFigureOut">
              <a:rPr lang="en-US" smtClean="0"/>
              <a:t>12/15/2016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7C633-4A08-47CE-9F7F-C58C3AB8C558}" type="slidenum">
              <a:rPr lang="en-US" smtClean="0"/>
              <a:t>‹#›</a:t>
            </a:fld>
            <a:endParaRPr lang="en-US"/>
          </a:p>
        </p:txBody>
      </p:sp>
    </p:spTree>
    <p:extLst>
      <p:ext uri="{BB962C8B-B14F-4D97-AF65-F5344CB8AC3E}">
        <p14:creationId xmlns:p14="http://schemas.microsoft.com/office/powerpoint/2010/main" val="277321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1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g"/><Relationship Id="rId1" Type="http://schemas.openxmlformats.org/officeDocument/2006/relationships/slideLayout" Target="../slideLayouts/slideLayout7.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7.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6.gif"/><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667000" y="2895600"/>
            <a:ext cx="4191000" cy="954107"/>
          </a:xfrm>
          <a:prstGeom prst="rect">
            <a:avLst/>
          </a:prstGeom>
          <a:noFill/>
        </p:spPr>
        <p:txBody>
          <a:bodyPr wrap="square" rtlCol="0">
            <a:spAutoFit/>
          </a:bodyPr>
          <a:lstStyle/>
          <a:p>
            <a:pPr algn="ctr"/>
            <a:r>
              <a:rPr lang="en-US" sz="2800" b="1" dirty="0" smtClean="0">
                <a:effectLst>
                  <a:glow rad="165100">
                    <a:schemeClr val="bg1"/>
                  </a:glow>
                </a:effectLst>
                <a:latin typeface="Candara" panose="020E0502030303020204" pitchFamily="34" charset="0"/>
              </a:rPr>
              <a:t>UNIT </a:t>
            </a:r>
            <a:r>
              <a:rPr lang="en-US" sz="2800" b="1" dirty="0">
                <a:effectLst>
                  <a:glow rad="165100">
                    <a:schemeClr val="bg1"/>
                  </a:glow>
                </a:effectLst>
                <a:latin typeface="Candara" panose="020E0502030303020204" pitchFamily="34" charset="0"/>
              </a:rPr>
              <a:t>9</a:t>
            </a:r>
            <a:r>
              <a:rPr lang="en-US" sz="2800" b="1" dirty="0" smtClean="0">
                <a:effectLst>
                  <a:glow rad="165100">
                    <a:schemeClr val="bg1"/>
                  </a:glow>
                </a:effectLst>
                <a:latin typeface="Candara" panose="020E0502030303020204" pitchFamily="34" charset="0"/>
              </a:rPr>
              <a:t>: WEATHERING AND SOIL DEVELOPMENT</a:t>
            </a:r>
            <a:endParaRPr lang="en-US" sz="2800" b="1" dirty="0">
              <a:effectLst>
                <a:glow rad="165100">
                  <a:schemeClr val="bg1"/>
                </a:glow>
              </a:effectLst>
              <a:latin typeface="Candara" panose="020E0502030303020204" pitchFamily="34" charset="0"/>
            </a:endParaRPr>
          </a:p>
        </p:txBody>
      </p:sp>
    </p:spTree>
    <p:extLst>
      <p:ext uri="{BB962C8B-B14F-4D97-AF65-F5344CB8AC3E}">
        <p14:creationId xmlns:p14="http://schemas.microsoft.com/office/powerpoint/2010/main" val="18765083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4343400" y="566576"/>
            <a:ext cx="4648200" cy="4093428"/>
          </a:xfrm>
          <a:prstGeom prst="rect">
            <a:avLst/>
          </a:prstGeom>
          <a:noFill/>
        </p:spPr>
        <p:txBody>
          <a:bodyPr wrap="square" rtlCol="0">
            <a:spAutoFit/>
          </a:bodyPr>
          <a:lstStyle/>
          <a:p>
            <a:r>
              <a:rPr lang="en-US" sz="2000" i="1" u="sng" dirty="0" smtClean="0">
                <a:latin typeface="Candara" panose="020E0502030303020204" pitchFamily="34" charset="0"/>
              </a:rPr>
              <a:t>Abrasion</a:t>
            </a:r>
          </a:p>
          <a:p>
            <a:endParaRPr lang="en-US" sz="2000" b="1" i="1" dirty="0">
              <a:latin typeface="Candara" panose="020E0502030303020204" pitchFamily="34" charset="0"/>
            </a:endParaRPr>
          </a:p>
          <a:p>
            <a:pPr marL="342900" indent="-342900">
              <a:buFont typeface="Wingdings" panose="05000000000000000000" pitchFamily="2" charset="2"/>
              <a:buChar char="§"/>
            </a:pPr>
            <a:r>
              <a:rPr lang="en-US" sz="2000" b="1" u="sng" dirty="0" smtClean="0">
                <a:latin typeface="Candara" panose="020E0502030303020204" pitchFamily="34" charset="0"/>
              </a:rPr>
              <a:t>Abrasion is the breakdown of rock as it is scraped by loose rock particles</a:t>
            </a:r>
          </a:p>
          <a:p>
            <a:endParaRPr lang="en-US" sz="2000" b="1" i="1" dirty="0">
              <a:latin typeface="Candara" panose="020E0502030303020204" pitchFamily="34" charset="0"/>
            </a:endParaRPr>
          </a:p>
          <a:p>
            <a:pPr marL="342900" indent="-342900">
              <a:buFont typeface="Wingdings" panose="05000000000000000000" pitchFamily="2" charset="2"/>
              <a:buChar char="§"/>
            </a:pPr>
            <a:r>
              <a:rPr lang="en-US" sz="2000" b="1" u="sng" dirty="0" smtClean="0">
                <a:latin typeface="Candara" panose="020E0502030303020204" pitchFamily="34" charset="0"/>
              </a:rPr>
              <a:t>In rivers </a:t>
            </a:r>
            <a:r>
              <a:rPr lang="en-US" sz="2000" b="1" u="sng" dirty="0">
                <a:latin typeface="Candara" panose="020E0502030303020204" pitchFamily="34" charset="0"/>
              </a:rPr>
              <a:t>a</a:t>
            </a:r>
            <a:r>
              <a:rPr lang="en-US" sz="2000" b="1" u="sng" dirty="0" smtClean="0">
                <a:latin typeface="Candara" panose="020E0502030303020204" pitchFamily="34" charset="0"/>
              </a:rPr>
              <a:t>brasion results in rocks that are rounded rather than angular</a:t>
            </a:r>
          </a:p>
          <a:p>
            <a:pPr marL="342900" indent="-342900">
              <a:buFont typeface="Wingdings" panose="05000000000000000000" pitchFamily="2" charset="2"/>
              <a:buChar char="§"/>
            </a:pPr>
            <a:endParaRPr lang="en-US" sz="2000" b="1" i="1" dirty="0">
              <a:latin typeface="Candara" panose="020E0502030303020204" pitchFamily="34" charset="0"/>
            </a:endParaRPr>
          </a:p>
          <a:p>
            <a:pPr marL="342900" indent="-342900">
              <a:buFont typeface="Wingdings" panose="05000000000000000000" pitchFamily="2" charset="2"/>
              <a:buChar char="§"/>
            </a:pPr>
            <a:r>
              <a:rPr lang="en-US" sz="2000" i="1" dirty="0" smtClean="0">
                <a:latin typeface="Candara" panose="020E0502030303020204" pitchFamily="34" charset="0"/>
              </a:rPr>
              <a:t>Glacial abrasion results in polishing of rock and </a:t>
            </a:r>
            <a:r>
              <a:rPr lang="en-US" sz="2000" b="1" u="sng" dirty="0" smtClean="0">
                <a:latin typeface="Candara" panose="020E0502030303020204" pitchFamily="34" charset="0"/>
              </a:rPr>
              <a:t>striations (parallel scratches)</a:t>
            </a:r>
          </a:p>
          <a:p>
            <a:pPr marL="342900" indent="-342900">
              <a:buFont typeface="Wingdings" panose="05000000000000000000" pitchFamily="2" charset="2"/>
              <a:buChar char="§"/>
            </a:pPr>
            <a:endParaRPr lang="en-US" sz="2000" b="1" u="sng" dirty="0">
              <a:latin typeface="Candara" panose="020E0502030303020204" pitchFamily="34" charset="0"/>
            </a:endParaRPr>
          </a:p>
          <a:p>
            <a:pPr marL="342900" indent="-342900">
              <a:buFont typeface="Wingdings" panose="05000000000000000000" pitchFamily="2" charset="2"/>
              <a:buChar char="§"/>
            </a:pPr>
            <a:r>
              <a:rPr lang="en-US" sz="2000" b="1" u="sng" dirty="0" smtClean="0">
                <a:latin typeface="Candara" panose="020E0502030303020204" pitchFamily="34" charset="0"/>
              </a:rPr>
              <a:t>Wind-blown sand pits rock facing the wind</a:t>
            </a:r>
            <a:endParaRPr lang="en-US" sz="2000" b="1" u="sng" dirty="0">
              <a:latin typeface="Candara" panose="020E0502030303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57200"/>
            <a:ext cx="2804249" cy="2804249"/>
          </a:xfrm>
          <a:prstGeom prst="rect">
            <a:avLst/>
          </a:prstGeom>
          <a:ln>
            <a:solidFill>
              <a:schemeClr val="tx1"/>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279" y="3733800"/>
            <a:ext cx="3444890" cy="2583668"/>
          </a:xfrm>
          <a:prstGeom prst="rect">
            <a:avLst/>
          </a:prstGeom>
          <a:ln>
            <a:solidFill>
              <a:schemeClr val="tx1"/>
            </a:solidFill>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6800" y="4843706"/>
            <a:ext cx="3543300" cy="1473762"/>
          </a:xfrm>
          <a:prstGeom prst="rect">
            <a:avLst/>
          </a:prstGeom>
          <a:ln>
            <a:solidFill>
              <a:schemeClr val="tx1"/>
            </a:solidFill>
          </a:ln>
        </p:spPr>
      </p:pic>
    </p:spTree>
    <p:extLst>
      <p:ext uri="{BB962C8B-B14F-4D97-AF65-F5344CB8AC3E}">
        <p14:creationId xmlns:p14="http://schemas.microsoft.com/office/powerpoint/2010/main" val="305866596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4471916" y="1939984"/>
            <a:ext cx="4648200" cy="2862322"/>
          </a:xfrm>
          <a:prstGeom prst="rect">
            <a:avLst/>
          </a:prstGeom>
          <a:noFill/>
        </p:spPr>
        <p:txBody>
          <a:bodyPr wrap="square" rtlCol="0">
            <a:spAutoFit/>
          </a:bodyPr>
          <a:lstStyle/>
          <a:p>
            <a:r>
              <a:rPr lang="en-US" sz="2000" i="1" u="sng" dirty="0" smtClean="0">
                <a:latin typeface="Candara" panose="020E0502030303020204" pitchFamily="34" charset="0"/>
              </a:rPr>
              <a:t>What is chemical weathering?</a:t>
            </a:r>
          </a:p>
          <a:p>
            <a:endParaRPr lang="en-US" sz="2000" i="1" dirty="0">
              <a:latin typeface="Candara" panose="020E0502030303020204" pitchFamily="34" charset="0"/>
            </a:endParaRPr>
          </a:p>
          <a:p>
            <a:pPr marL="342900" indent="-342900">
              <a:buFont typeface="Wingdings" panose="05000000000000000000" pitchFamily="2" charset="2"/>
              <a:buChar char="§"/>
            </a:pPr>
            <a:r>
              <a:rPr lang="en-US" sz="2000" b="1" u="sng" dirty="0" smtClean="0">
                <a:latin typeface="Candara" panose="020E0502030303020204" pitchFamily="34" charset="0"/>
              </a:rPr>
              <a:t>Chemical weathering is the breakdown of rock due usually to contact with acidic ground or rainwater</a:t>
            </a:r>
          </a:p>
          <a:p>
            <a:pPr marL="342900" indent="-342900">
              <a:buFont typeface="Wingdings" panose="05000000000000000000" pitchFamily="2" charset="2"/>
              <a:buChar char="§"/>
            </a:pPr>
            <a:endParaRPr lang="en-US" sz="2000" b="1" i="1" dirty="0">
              <a:latin typeface="Candara" panose="020E0502030303020204" pitchFamily="34" charset="0"/>
            </a:endParaRPr>
          </a:p>
          <a:p>
            <a:pPr marL="342900" indent="-342900">
              <a:buFont typeface="Wingdings" panose="05000000000000000000" pitchFamily="2" charset="2"/>
              <a:buChar char="§"/>
            </a:pPr>
            <a:r>
              <a:rPr lang="en-US" sz="2000" i="1" dirty="0" smtClean="0">
                <a:latin typeface="Candara" panose="020E0502030303020204" pitchFamily="34" charset="0"/>
              </a:rPr>
              <a:t>Contact with oxygen can result in chemical weathering as well</a:t>
            </a:r>
            <a:endParaRPr lang="en-US" sz="2000" i="1" dirty="0">
              <a:latin typeface="Candara" panose="020E0502030303020204" pitchFamily="34" charset="0"/>
            </a:endParaRPr>
          </a:p>
        </p:txBody>
      </p:sp>
      <p:pic>
        <p:nvPicPr>
          <p:cNvPr id="7170" name="Picture 2" descr="http://teach.albion.edu/jjn10/files/2010/10/dissolutio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4114800" cy="30861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1111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828800" y="685800"/>
            <a:ext cx="5486400" cy="1015663"/>
          </a:xfrm>
          <a:prstGeom prst="rect">
            <a:avLst/>
          </a:prstGeom>
          <a:noFill/>
        </p:spPr>
        <p:txBody>
          <a:bodyPr wrap="square" rtlCol="0">
            <a:spAutoFit/>
          </a:bodyPr>
          <a:lstStyle/>
          <a:p>
            <a:pPr algn="ctr"/>
            <a:r>
              <a:rPr lang="en-US" sz="2000" i="1" u="sng" dirty="0" smtClean="0">
                <a:latin typeface="Candara" panose="020E0502030303020204" pitchFamily="34" charset="0"/>
              </a:rPr>
              <a:t>Consequences of Chemical Weathering</a:t>
            </a:r>
          </a:p>
          <a:p>
            <a:pPr algn="ctr"/>
            <a:endParaRPr lang="en-US" sz="2000" i="1" dirty="0">
              <a:latin typeface="Candara" panose="020E0502030303020204" pitchFamily="34" charset="0"/>
            </a:endParaRPr>
          </a:p>
          <a:p>
            <a:pPr algn="ctr"/>
            <a:r>
              <a:rPr lang="en-US" sz="2000" i="1" dirty="0" smtClean="0">
                <a:latin typeface="Candara" panose="020E0502030303020204" pitchFamily="34" charset="0"/>
              </a:rPr>
              <a:t>Sinkholes				Caves</a:t>
            </a:r>
            <a:endParaRPr lang="en-US" sz="2000" i="1" dirty="0">
              <a:latin typeface="Candara" panose="020E0502030303020204" pitchFamily="34" charset="0"/>
            </a:endParaRPr>
          </a:p>
        </p:txBody>
      </p:sp>
      <p:pic>
        <p:nvPicPr>
          <p:cNvPr id="8194" name="Picture 2" descr="http://www.nachi.org/images10/Guatemala-Sinkho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19400"/>
            <a:ext cx="4038600" cy="26493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196" name="Picture 4" descr="http://upload.wikimedia.org/wikipedia/commons/thumb/0/02/Lechuguilla_Cave_Pearlsian_Gulf.jpg/300px-Lechuguilla_Cave_Pearlsian_Gul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072373"/>
            <a:ext cx="2857500" cy="42957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9627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 name="TextBox 4"/>
          <p:cNvSpPr txBox="1"/>
          <p:nvPr/>
        </p:nvSpPr>
        <p:spPr>
          <a:xfrm>
            <a:off x="1828800" y="685800"/>
            <a:ext cx="5486400" cy="400110"/>
          </a:xfrm>
          <a:prstGeom prst="rect">
            <a:avLst/>
          </a:prstGeom>
          <a:noFill/>
        </p:spPr>
        <p:txBody>
          <a:bodyPr wrap="square" rtlCol="0">
            <a:spAutoFit/>
          </a:bodyPr>
          <a:lstStyle/>
          <a:p>
            <a:pPr algn="ctr"/>
            <a:r>
              <a:rPr lang="en-US" sz="2000" i="1" u="sng" dirty="0" smtClean="0">
                <a:latin typeface="Candara" panose="020E0502030303020204" pitchFamily="34" charset="0"/>
              </a:rPr>
              <a:t>Cave and Sinkhole Formation</a:t>
            </a:r>
            <a:endParaRPr lang="en-US" sz="2000" i="1" u="sng" dirty="0">
              <a:latin typeface="Candara" panose="020E0502030303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0" y="1295400"/>
            <a:ext cx="4762500" cy="5084810"/>
          </a:xfrm>
          <a:prstGeom prst="rect">
            <a:avLst/>
          </a:prstGeom>
          <a:ln>
            <a:solidFill>
              <a:schemeClr val="tx1"/>
            </a:solidFill>
          </a:ln>
        </p:spPr>
      </p:pic>
    </p:spTree>
    <p:extLst>
      <p:ext uri="{BB962C8B-B14F-4D97-AF65-F5344CB8AC3E}">
        <p14:creationId xmlns:p14="http://schemas.microsoft.com/office/powerpoint/2010/main" val="169747009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905000"/>
            <a:ext cx="8077200" cy="3154548"/>
          </a:xfrm>
          <a:prstGeom prst="rect">
            <a:avLst/>
          </a:prstGeom>
          <a:ln w="6350">
            <a:solidFill>
              <a:schemeClr val="tx1"/>
            </a:solidFill>
          </a:ln>
        </p:spPr>
      </p:pic>
    </p:spTree>
    <p:extLst>
      <p:ext uri="{BB962C8B-B14F-4D97-AF65-F5344CB8AC3E}">
        <p14:creationId xmlns:p14="http://schemas.microsoft.com/office/powerpoint/2010/main" val="29334027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4419600" y="2141488"/>
            <a:ext cx="4648200" cy="2246769"/>
          </a:xfrm>
          <a:prstGeom prst="rect">
            <a:avLst/>
          </a:prstGeom>
          <a:noFill/>
        </p:spPr>
        <p:txBody>
          <a:bodyPr wrap="square" rtlCol="0">
            <a:spAutoFit/>
          </a:bodyPr>
          <a:lstStyle/>
          <a:p>
            <a:r>
              <a:rPr lang="en-US" sz="2000" i="1" u="sng" dirty="0" smtClean="0">
                <a:latin typeface="Candara" panose="020E0502030303020204" pitchFamily="34" charset="0"/>
              </a:rPr>
              <a:t>Chemical Weathering of Strata (Layers)</a:t>
            </a:r>
          </a:p>
          <a:p>
            <a:endParaRPr lang="en-US" sz="2000" i="1" dirty="0">
              <a:latin typeface="Candara" panose="020E0502030303020204" pitchFamily="34" charset="0"/>
            </a:endParaRPr>
          </a:p>
          <a:p>
            <a:pPr marL="342900" indent="-342900">
              <a:buFont typeface="Wingdings" panose="05000000000000000000" pitchFamily="2" charset="2"/>
              <a:buChar char="§"/>
            </a:pPr>
            <a:r>
              <a:rPr lang="en-US" sz="2000" b="1" u="sng" dirty="0" smtClean="0">
                <a:latin typeface="Candara" panose="020E0502030303020204" pitchFamily="34" charset="0"/>
              </a:rPr>
              <a:t>Rocks such as gypsum, rock salt (halite), and limestone are most susceptible to chemical weathering (all chemically formed sedimentary rocks)</a:t>
            </a:r>
            <a:endParaRPr lang="en-US" sz="2000" b="1" u="sng" dirty="0">
              <a:latin typeface="Candara" panose="020E0502030303020204" pitchFamily="34" charset="0"/>
            </a:endParaRPr>
          </a:p>
        </p:txBody>
      </p:sp>
      <p:pic>
        <p:nvPicPr>
          <p:cNvPr id="9218" name="Picture 2" descr="http://i.dailymail.co.uk/i/pix/2012/04/08/article-2126941-12837DCF000005DC-76_964x6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624" y="3810000"/>
            <a:ext cx="3837976" cy="25527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220" name="Picture 4" descr="http://www.geographypages.co.uk/paveme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009" y="457200"/>
            <a:ext cx="3780367" cy="28352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8438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4495800" y="2514600"/>
            <a:ext cx="4648200" cy="1631216"/>
          </a:xfrm>
          <a:prstGeom prst="rect">
            <a:avLst/>
          </a:prstGeom>
          <a:noFill/>
        </p:spPr>
        <p:txBody>
          <a:bodyPr wrap="square" rtlCol="0">
            <a:spAutoFit/>
          </a:bodyPr>
          <a:lstStyle/>
          <a:p>
            <a:r>
              <a:rPr lang="en-US" sz="2000" i="1" u="sng" dirty="0" smtClean="0">
                <a:latin typeface="Candara" panose="020E0502030303020204" pitchFamily="34" charset="0"/>
              </a:rPr>
              <a:t>What affects rates of weathering?</a:t>
            </a:r>
          </a:p>
          <a:p>
            <a:endParaRPr lang="en-US" sz="2000" b="1" dirty="0">
              <a:latin typeface="Candara" panose="020E0502030303020204" pitchFamily="34" charset="0"/>
            </a:endParaRPr>
          </a:p>
          <a:p>
            <a:pPr marL="342900" indent="-342900">
              <a:buFont typeface="Wingdings" panose="05000000000000000000" pitchFamily="2" charset="2"/>
              <a:buChar char="§"/>
            </a:pPr>
            <a:r>
              <a:rPr lang="en-US" sz="2000" b="1" u="sng" dirty="0" smtClean="0">
                <a:latin typeface="Candara" panose="020E0502030303020204" pitchFamily="34" charset="0"/>
              </a:rPr>
              <a:t>Climate</a:t>
            </a:r>
          </a:p>
          <a:p>
            <a:endParaRPr lang="en-US" sz="2000" b="1" i="1" dirty="0">
              <a:latin typeface="Candara" panose="020E0502030303020204" pitchFamily="34" charset="0"/>
            </a:endParaRPr>
          </a:p>
          <a:p>
            <a:pPr marL="342900" indent="-342900">
              <a:buFont typeface="Wingdings" panose="05000000000000000000" pitchFamily="2" charset="2"/>
              <a:buChar char="§"/>
            </a:pPr>
            <a:r>
              <a:rPr lang="en-US" sz="2000" b="1" u="sng" dirty="0" smtClean="0">
                <a:latin typeface="Candara" panose="020E0502030303020204" pitchFamily="34" charset="0"/>
              </a:rPr>
              <a:t>Bedrock </a:t>
            </a:r>
            <a:r>
              <a:rPr lang="en-US" sz="2000" b="1" u="sng" dirty="0" smtClean="0">
                <a:latin typeface="Candara" panose="020E0502030303020204" pitchFamily="34" charset="0"/>
              </a:rPr>
              <a:t>type</a:t>
            </a:r>
            <a:endParaRPr lang="en-US" sz="2000" b="1" u="sng" dirty="0">
              <a:latin typeface="Candara" panose="020E0502030303020204" pitchFamily="34" charset="0"/>
            </a:endParaRPr>
          </a:p>
        </p:txBody>
      </p:sp>
      <p:pic>
        <p:nvPicPr>
          <p:cNvPr id="1026" name="Picture 2" descr="http://www.isgs.uiuc.edu/research/glacial-geology/images/glacialdriftoverbedrock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449" y="3200400"/>
            <a:ext cx="4199151" cy="27494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b/b3/MonthlyMeanT.gif/300px-MonthlyMeanT.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5024" y="469900"/>
            <a:ext cx="3810000" cy="234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34412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4343400" y="2314542"/>
            <a:ext cx="4648200" cy="2246769"/>
          </a:xfrm>
          <a:prstGeom prst="rect">
            <a:avLst/>
          </a:prstGeom>
          <a:noFill/>
        </p:spPr>
        <p:txBody>
          <a:bodyPr wrap="square" rtlCol="0">
            <a:spAutoFit/>
          </a:bodyPr>
          <a:lstStyle/>
          <a:p>
            <a:r>
              <a:rPr lang="en-US" sz="2000" i="1" u="sng" dirty="0" smtClean="0">
                <a:latin typeface="Candara" panose="020E0502030303020204" pitchFamily="34" charset="0"/>
              </a:rPr>
              <a:t>How does climate contribute to weathering?</a:t>
            </a:r>
          </a:p>
          <a:p>
            <a:endParaRPr lang="en-US" sz="2000" b="1" i="1" dirty="0">
              <a:latin typeface="Candara" panose="020E0502030303020204" pitchFamily="34" charset="0"/>
            </a:endParaRPr>
          </a:p>
          <a:p>
            <a:pPr marL="342900" indent="-342900">
              <a:buFont typeface="Wingdings" panose="05000000000000000000" pitchFamily="2" charset="2"/>
              <a:buChar char="§"/>
            </a:pPr>
            <a:r>
              <a:rPr lang="en-US" sz="2000" b="1" u="sng" dirty="0" smtClean="0">
                <a:latin typeface="Candara" panose="020E0502030303020204" pitchFamily="34" charset="0"/>
              </a:rPr>
              <a:t>Warm, wet climates contribute to higher rates of chemical weathering because there is an increased presence of groundwater</a:t>
            </a:r>
            <a:endParaRPr lang="en-US" sz="2000" b="1" u="sng" dirty="0">
              <a:latin typeface="Candara" panose="020E0502030303020204" pitchFamily="34" charset="0"/>
            </a:endParaRPr>
          </a:p>
        </p:txBody>
      </p:sp>
      <p:pic>
        <p:nvPicPr>
          <p:cNvPr id="2050" name="Picture 2" descr="http://i292.photobucket.com/albums/mm8/se7ab/raini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09177"/>
            <a:ext cx="3810000" cy="28575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9599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4465608" y="2009010"/>
            <a:ext cx="4648200" cy="2862322"/>
          </a:xfrm>
          <a:prstGeom prst="rect">
            <a:avLst/>
          </a:prstGeom>
          <a:noFill/>
        </p:spPr>
        <p:txBody>
          <a:bodyPr wrap="square" rtlCol="0">
            <a:spAutoFit/>
          </a:bodyPr>
          <a:lstStyle/>
          <a:p>
            <a:r>
              <a:rPr lang="en-US" sz="2000" i="1" u="sng" dirty="0" smtClean="0">
                <a:latin typeface="Candara" panose="020E0502030303020204" pitchFamily="34" charset="0"/>
              </a:rPr>
              <a:t>Cooler Climates</a:t>
            </a:r>
          </a:p>
          <a:p>
            <a:endParaRPr lang="en-US" sz="2000" dirty="0">
              <a:latin typeface="Candara" panose="020E0502030303020204" pitchFamily="34" charset="0"/>
            </a:endParaRPr>
          </a:p>
          <a:p>
            <a:pPr marL="342900" indent="-342900">
              <a:buFont typeface="Wingdings" panose="05000000000000000000" pitchFamily="2" charset="2"/>
              <a:buChar char="§"/>
            </a:pPr>
            <a:r>
              <a:rPr lang="en-US" sz="2000" b="1" u="sng" dirty="0" smtClean="0">
                <a:latin typeface="Candara" panose="020E0502030303020204" pitchFamily="34" charset="0"/>
              </a:rPr>
              <a:t>Frost wedging</a:t>
            </a:r>
            <a:r>
              <a:rPr lang="en-US" sz="2000" i="1" dirty="0" smtClean="0">
                <a:latin typeface="Candara" panose="020E0502030303020204" pitchFamily="34" charset="0"/>
              </a:rPr>
              <a:t> is more common in climates with 	</a:t>
            </a:r>
            <a:r>
              <a:rPr lang="en-US" sz="2000" b="1" u="sng" dirty="0" smtClean="0">
                <a:latin typeface="Candara" panose="020E0502030303020204" pitchFamily="34" charset="0"/>
              </a:rPr>
              <a:t>moderate precipitation</a:t>
            </a:r>
            <a:r>
              <a:rPr lang="en-US" sz="2000" i="1" dirty="0" smtClean="0">
                <a:latin typeface="Candara" panose="020E0502030303020204" pitchFamily="34" charset="0"/>
              </a:rPr>
              <a:t> and temperatures that </a:t>
            </a:r>
            <a:r>
              <a:rPr lang="en-US" sz="2000" b="1" u="sng" dirty="0" smtClean="0">
                <a:latin typeface="Candara" panose="020E0502030303020204" pitchFamily="34" charset="0"/>
              </a:rPr>
              <a:t>vary above and below freezing</a:t>
            </a:r>
          </a:p>
          <a:p>
            <a:pPr marL="342900" indent="-342900">
              <a:buFont typeface="Wingdings" panose="05000000000000000000" pitchFamily="2" charset="2"/>
              <a:buChar char="§"/>
            </a:pPr>
            <a:endParaRPr lang="en-US" sz="2000" b="1" i="1" dirty="0">
              <a:latin typeface="Candara" panose="020E0502030303020204" pitchFamily="34" charset="0"/>
            </a:endParaRPr>
          </a:p>
          <a:p>
            <a:pPr marL="342900" indent="-342900">
              <a:buFont typeface="Wingdings" panose="05000000000000000000" pitchFamily="2" charset="2"/>
              <a:buChar char="§"/>
            </a:pPr>
            <a:r>
              <a:rPr lang="en-US" sz="2000" i="1" dirty="0" smtClean="0">
                <a:latin typeface="Candara" panose="020E0502030303020204" pitchFamily="34" charset="0"/>
              </a:rPr>
              <a:t>In New York, this results in pothole formation on area roads</a:t>
            </a:r>
            <a:endParaRPr lang="en-US" sz="2000" i="1" dirty="0">
              <a:latin typeface="Candara" panose="020E0502030303020204" pitchFamily="34" charset="0"/>
            </a:endParaRPr>
          </a:p>
        </p:txBody>
      </p:sp>
      <p:pic>
        <p:nvPicPr>
          <p:cNvPr id="3074" name="Picture 2" descr="http://www.geol.umd.edu/~piccoli/100/Image68.jpg"/>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r="3577" b="2676"/>
          <a:stretch/>
        </p:blipFill>
        <p:spPr bwMode="auto">
          <a:xfrm>
            <a:off x="460085" y="1676400"/>
            <a:ext cx="3494869" cy="35275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20443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4514491" y="2467144"/>
            <a:ext cx="4648200" cy="2246769"/>
          </a:xfrm>
          <a:prstGeom prst="rect">
            <a:avLst/>
          </a:prstGeom>
          <a:noFill/>
        </p:spPr>
        <p:txBody>
          <a:bodyPr wrap="square" rtlCol="0">
            <a:spAutoFit/>
          </a:bodyPr>
          <a:lstStyle/>
          <a:p>
            <a:r>
              <a:rPr lang="en-US" sz="2000" i="1" u="sng" dirty="0" smtClean="0">
                <a:latin typeface="Candara" panose="020E0502030303020204" pitchFamily="34" charset="0"/>
              </a:rPr>
              <a:t>Particle Size</a:t>
            </a:r>
          </a:p>
          <a:p>
            <a:endParaRPr lang="en-US" sz="2000" b="1" i="1" dirty="0">
              <a:latin typeface="Candara" panose="020E0502030303020204" pitchFamily="34" charset="0"/>
            </a:endParaRPr>
          </a:p>
          <a:p>
            <a:pPr marL="342900" indent="-342900">
              <a:buFont typeface="Wingdings" panose="05000000000000000000" pitchFamily="2" charset="2"/>
              <a:buChar char="§"/>
            </a:pPr>
            <a:r>
              <a:rPr lang="en-US" sz="2000" i="1" dirty="0" smtClean="0">
                <a:latin typeface="Candara" panose="020E0502030303020204" pitchFamily="34" charset="0"/>
              </a:rPr>
              <a:t>As rocks break apart, their </a:t>
            </a:r>
            <a:r>
              <a:rPr lang="en-US" sz="2000" b="1" u="sng" dirty="0" smtClean="0">
                <a:latin typeface="Candara" panose="020E0502030303020204" pitchFamily="34" charset="0"/>
              </a:rPr>
              <a:t>surface area increases and the rate of weathering increases</a:t>
            </a:r>
            <a:r>
              <a:rPr lang="en-US" sz="2000" i="1" dirty="0" smtClean="0">
                <a:latin typeface="Candara" panose="020E0502030303020204" pitchFamily="34" charset="0"/>
              </a:rPr>
              <a:t> due to increased chemical and physical contact with the rock material</a:t>
            </a:r>
            <a:endParaRPr lang="en-US" sz="2000" i="1" dirty="0">
              <a:latin typeface="Candara" panose="020E0502030303020204" pitchFamily="34" charset="0"/>
            </a:endParaRPr>
          </a:p>
        </p:txBody>
      </p:sp>
      <p:pic>
        <p:nvPicPr>
          <p:cNvPr id="4098" name="Picture 2" descr="http://www.gly.uga.edu/railsback/1121WeatheringArea.jpe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3774" y="1676400"/>
            <a:ext cx="4303594" cy="35204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9246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762000" y="838200"/>
            <a:ext cx="7756478" cy="3170099"/>
          </a:xfrm>
          <a:prstGeom prst="rect">
            <a:avLst/>
          </a:prstGeom>
          <a:noFill/>
        </p:spPr>
        <p:txBody>
          <a:bodyPr wrap="square" rtlCol="0">
            <a:spAutoFit/>
          </a:bodyPr>
          <a:lstStyle/>
          <a:p>
            <a:r>
              <a:rPr lang="en-US" sz="2000" i="1" u="sng" dirty="0" smtClean="0">
                <a:latin typeface="Candara" panose="020E0502030303020204" pitchFamily="34" charset="0"/>
              </a:rPr>
              <a:t>After Unit 9 you should be able to:</a:t>
            </a:r>
          </a:p>
          <a:p>
            <a:endParaRPr lang="en-US" sz="2000" i="1" dirty="0" smtClean="0">
              <a:latin typeface="Candara" panose="020E0502030303020204" pitchFamily="34" charset="0"/>
            </a:endParaRPr>
          </a:p>
          <a:p>
            <a:pPr marL="342900" indent="-342900">
              <a:buFont typeface="Courier New" panose="02070309020205020404" pitchFamily="49" charset="0"/>
              <a:buChar char="o"/>
            </a:pPr>
            <a:r>
              <a:rPr lang="en-US" sz="2000" i="1" dirty="0" smtClean="0">
                <a:latin typeface="Candara" panose="020E0502030303020204" pitchFamily="34" charset="0"/>
              </a:rPr>
              <a:t>Accurately identify common types of weathering</a:t>
            </a:r>
          </a:p>
          <a:p>
            <a:pPr marL="342900" indent="-342900">
              <a:buFont typeface="Courier New" panose="02070309020205020404" pitchFamily="49" charset="0"/>
              <a:buChar char="o"/>
            </a:pPr>
            <a:r>
              <a:rPr lang="en-US" sz="2000" i="1" dirty="0" smtClean="0">
                <a:latin typeface="Candara" panose="020E0502030303020204" pitchFamily="34" charset="0"/>
              </a:rPr>
              <a:t>Understand what types of weathering are associated with certain climatic conditions</a:t>
            </a:r>
          </a:p>
          <a:p>
            <a:pPr marL="342900" indent="-342900">
              <a:buFont typeface="Courier New" panose="02070309020205020404" pitchFamily="49" charset="0"/>
              <a:buChar char="o"/>
            </a:pPr>
            <a:r>
              <a:rPr lang="en-US" sz="2000" i="1" dirty="0" smtClean="0">
                <a:latin typeface="Candara" panose="020E0502030303020204" pitchFamily="34" charset="0"/>
              </a:rPr>
              <a:t>Be able to identify resistances to weathering in bedrock diagrams</a:t>
            </a:r>
          </a:p>
          <a:p>
            <a:pPr marL="342900" indent="-342900">
              <a:buFont typeface="Courier New" panose="02070309020205020404" pitchFamily="49" charset="0"/>
              <a:buChar char="o"/>
            </a:pPr>
            <a:r>
              <a:rPr lang="en-US" sz="2000" i="1" dirty="0" smtClean="0">
                <a:latin typeface="Candara" panose="020E0502030303020204" pitchFamily="34" charset="0"/>
              </a:rPr>
              <a:t>Understand what happens to sediments as they are transported in a stream</a:t>
            </a:r>
          </a:p>
          <a:p>
            <a:pPr marL="342900" indent="-342900">
              <a:buFont typeface="Courier New" panose="02070309020205020404" pitchFamily="49" charset="0"/>
              <a:buChar char="o"/>
            </a:pPr>
            <a:r>
              <a:rPr lang="en-US" sz="2000" i="1" dirty="0" smtClean="0">
                <a:latin typeface="Candara" panose="020E0502030303020204" pitchFamily="34" charset="0"/>
              </a:rPr>
              <a:t>Understand the process of cavern and sinkhole formation</a:t>
            </a:r>
          </a:p>
          <a:p>
            <a:pPr marL="342900" indent="-342900">
              <a:buFont typeface="Courier New" panose="02070309020205020404" pitchFamily="49" charset="0"/>
              <a:buChar char="o"/>
            </a:pPr>
            <a:r>
              <a:rPr lang="en-US" sz="2000" i="1" dirty="0" smtClean="0">
                <a:latin typeface="Candara" panose="020E0502030303020204" pitchFamily="34" charset="0"/>
              </a:rPr>
              <a:t>Understand the process of soil development</a:t>
            </a:r>
          </a:p>
        </p:txBody>
      </p:sp>
    </p:spTree>
    <p:extLst>
      <p:ext uri="{BB962C8B-B14F-4D97-AF65-F5344CB8AC3E}">
        <p14:creationId xmlns:p14="http://schemas.microsoft.com/office/powerpoint/2010/main" val="13667313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2362198" y="1833988"/>
            <a:ext cx="4648200" cy="2554545"/>
          </a:xfrm>
          <a:prstGeom prst="rect">
            <a:avLst/>
          </a:prstGeom>
          <a:noFill/>
        </p:spPr>
        <p:txBody>
          <a:bodyPr wrap="square" rtlCol="0">
            <a:spAutoFit/>
          </a:bodyPr>
          <a:lstStyle/>
          <a:p>
            <a:r>
              <a:rPr lang="en-US" sz="2000" i="1" u="sng" dirty="0" smtClean="0">
                <a:latin typeface="Candara" panose="020E0502030303020204" pitchFamily="34" charset="0"/>
              </a:rPr>
              <a:t>Bedrock Resistance</a:t>
            </a:r>
          </a:p>
          <a:p>
            <a:endParaRPr lang="en-US" sz="2000" i="1" dirty="0">
              <a:latin typeface="Candara" panose="020E0502030303020204" pitchFamily="34" charset="0"/>
            </a:endParaRPr>
          </a:p>
          <a:p>
            <a:pPr marL="342900" indent="-342900">
              <a:buFont typeface="Wingdings" panose="05000000000000000000" pitchFamily="2" charset="2"/>
              <a:buChar char="§"/>
            </a:pPr>
            <a:r>
              <a:rPr lang="en-US" sz="2000" i="1" dirty="0" smtClean="0">
                <a:latin typeface="Candara" panose="020E0502030303020204" pitchFamily="34" charset="0"/>
              </a:rPr>
              <a:t>Certain bedrock types are more </a:t>
            </a:r>
            <a:r>
              <a:rPr lang="en-US" sz="2000" b="1" u="sng" dirty="0" smtClean="0">
                <a:latin typeface="Candara" panose="020E0502030303020204" pitchFamily="34" charset="0"/>
              </a:rPr>
              <a:t>resistant</a:t>
            </a:r>
            <a:r>
              <a:rPr lang="en-US" sz="2000" i="1" dirty="0" smtClean="0">
                <a:latin typeface="Candara" panose="020E0502030303020204" pitchFamily="34" charset="0"/>
              </a:rPr>
              <a:t> than others due to </a:t>
            </a:r>
            <a:r>
              <a:rPr lang="en-US" sz="2000" b="1" u="sng" dirty="0" smtClean="0">
                <a:latin typeface="Candara" panose="020E0502030303020204" pitchFamily="34" charset="0"/>
              </a:rPr>
              <a:t>mineral composition and hardness</a:t>
            </a:r>
          </a:p>
          <a:p>
            <a:pPr marL="342900" indent="-342900">
              <a:buFont typeface="Wingdings" panose="05000000000000000000" pitchFamily="2" charset="2"/>
              <a:buChar char="§"/>
            </a:pPr>
            <a:endParaRPr lang="en-US" sz="2000" i="1" dirty="0">
              <a:latin typeface="Candara" panose="020E0502030303020204" pitchFamily="34" charset="0"/>
            </a:endParaRPr>
          </a:p>
          <a:p>
            <a:pPr marL="342900" indent="-342900">
              <a:buFont typeface="Wingdings" panose="05000000000000000000" pitchFamily="2" charset="2"/>
              <a:buChar char="§"/>
            </a:pPr>
            <a:r>
              <a:rPr lang="en-US" sz="2000" b="1" u="sng" dirty="0" smtClean="0">
                <a:latin typeface="Candara" panose="020E0502030303020204" pitchFamily="34" charset="0"/>
              </a:rPr>
              <a:t>More resistant layers stick out farther in outcrops (exposures) of rock</a:t>
            </a:r>
            <a:endParaRPr lang="en-US" sz="2000" b="1" u="sng" dirty="0">
              <a:latin typeface="Candara" panose="020E0502030303020204" pitchFamily="34" charset="0"/>
            </a:endParaRPr>
          </a:p>
        </p:txBody>
      </p:sp>
      <p:pic>
        <p:nvPicPr>
          <p:cNvPr id="1027"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26118" y="4510313"/>
            <a:ext cx="4920361" cy="2019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800" y="376238"/>
            <a:ext cx="3759813" cy="1300162"/>
          </a:xfrm>
          <a:prstGeom prst="rect">
            <a:avLst/>
          </a:prstGeom>
          <a:ln>
            <a:solidFill>
              <a:schemeClr val="tx1"/>
            </a:solidFill>
          </a:ln>
        </p:spPr>
      </p:pic>
    </p:spTree>
    <p:extLst>
      <p:ext uri="{BB962C8B-B14F-4D97-AF65-F5344CB8AC3E}">
        <p14:creationId xmlns:p14="http://schemas.microsoft.com/office/powerpoint/2010/main" val="36761570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5217543" y="1828799"/>
            <a:ext cx="3926457" cy="3170099"/>
          </a:xfrm>
          <a:prstGeom prst="rect">
            <a:avLst/>
          </a:prstGeom>
          <a:noFill/>
        </p:spPr>
        <p:txBody>
          <a:bodyPr wrap="square" rtlCol="0">
            <a:spAutoFit/>
          </a:bodyPr>
          <a:lstStyle/>
          <a:p>
            <a:r>
              <a:rPr lang="en-US" sz="2000" b="1" u="sng" dirty="0" smtClean="0">
                <a:latin typeface="Candara" panose="020E0502030303020204" pitchFamily="34" charset="0"/>
              </a:rPr>
              <a:t>Waterfalls result from varying bedrock resistance</a:t>
            </a:r>
            <a:r>
              <a:rPr lang="en-US" sz="2000" i="1" dirty="0" smtClean="0">
                <a:latin typeface="Candara" panose="020E0502030303020204" pitchFamily="34" charset="0"/>
              </a:rPr>
              <a:t>.  Niagara Falls has a hard cap rock of </a:t>
            </a:r>
            <a:r>
              <a:rPr lang="en-US" sz="2000" i="1" dirty="0" err="1" smtClean="0">
                <a:latin typeface="Candara" panose="020E0502030303020204" pitchFamily="34" charset="0"/>
              </a:rPr>
              <a:t>dolostone</a:t>
            </a:r>
            <a:r>
              <a:rPr lang="en-US" sz="2000" i="1" dirty="0" smtClean="0">
                <a:latin typeface="Candara" panose="020E0502030303020204" pitchFamily="34" charset="0"/>
              </a:rPr>
              <a:t> which resists weathering while less resistant rocks below are weathered away.  Eventually the unsupported cap rock collapses and falls into the river below.  Niagara Falls is steadily moving upstream due to this process.</a:t>
            </a:r>
            <a:endParaRPr lang="en-US" sz="2000" b="1" i="1" dirty="0">
              <a:latin typeface="Candara" panose="020E0502030303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177659"/>
            <a:ext cx="4710112" cy="4472378"/>
          </a:xfrm>
          <a:prstGeom prst="rect">
            <a:avLst/>
          </a:prstGeom>
          <a:ln>
            <a:solidFill>
              <a:schemeClr val="tx1"/>
            </a:solidFill>
          </a:ln>
        </p:spPr>
      </p:pic>
    </p:spTree>
    <p:extLst>
      <p:ext uri="{BB962C8B-B14F-4D97-AF65-F5344CB8AC3E}">
        <p14:creationId xmlns:p14="http://schemas.microsoft.com/office/powerpoint/2010/main" val="35085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4267200" y="2127914"/>
            <a:ext cx="4648200" cy="2554545"/>
          </a:xfrm>
          <a:prstGeom prst="rect">
            <a:avLst/>
          </a:prstGeom>
          <a:noFill/>
        </p:spPr>
        <p:txBody>
          <a:bodyPr wrap="square" rtlCol="0">
            <a:spAutoFit/>
          </a:bodyPr>
          <a:lstStyle/>
          <a:p>
            <a:r>
              <a:rPr lang="en-US" sz="2000" i="1" u="sng" dirty="0" smtClean="0">
                <a:latin typeface="Candara" panose="020E0502030303020204" pitchFamily="34" charset="0"/>
              </a:rPr>
              <a:t>Weathering and Soil</a:t>
            </a:r>
          </a:p>
          <a:p>
            <a:endParaRPr lang="en-US" sz="2000" b="1" i="1" dirty="0">
              <a:latin typeface="Candara" panose="020E0502030303020204" pitchFamily="34" charset="0"/>
            </a:endParaRPr>
          </a:p>
          <a:p>
            <a:pPr marL="342900" indent="-342900">
              <a:buFont typeface="Wingdings" panose="05000000000000000000" pitchFamily="2" charset="2"/>
              <a:buChar char="§"/>
            </a:pPr>
            <a:r>
              <a:rPr lang="en-US" sz="2000" i="1" dirty="0" smtClean="0">
                <a:latin typeface="Candara" panose="020E0502030303020204" pitchFamily="34" charset="0"/>
              </a:rPr>
              <a:t>Over time, </a:t>
            </a:r>
            <a:r>
              <a:rPr lang="en-US" sz="2000" b="1" u="sng" dirty="0" smtClean="0">
                <a:latin typeface="Candara" panose="020E0502030303020204" pitchFamily="34" charset="0"/>
              </a:rPr>
              <a:t>weathering of surface bedrock will produce soil</a:t>
            </a:r>
          </a:p>
          <a:p>
            <a:endParaRPr lang="en-US" sz="2000" i="1" dirty="0">
              <a:latin typeface="Candara" panose="020E0502030303020204" pitchFamily="34" charset="0"/>
            </a:endParaRPr>
          </a:p>
          <a:p>
            <a:pPr marL="342900" indent="-342900">
              <a:buFont typeface="Wingdings" panose="05000000000000000000" pitchFamily="2" charset="2"/>
              <a:buChar char="§"/>
            </a:pPr>
            <a:r>
              <a:rPr lang="en-US" sz="2000" i="1" dirty="0" smtClean="0">
                <a:latin typeface="Candara" panose="020E0502030303020204" pitchFamily="34" charset="0"/>
              </a:rPr>
              <a:t>Soil depth is determined by the rate and period of 	weathering as well as biological (life) activity</a:t>
            </a:r>
            <a:endParaRPr lang="en-US" sz="2000" i="1" dirty="0">
              <a:latin typeface="Candara" panose="020E0502030303020204" pitchFamily="34" charset="0"/>
            </a:endParaRPr>
          </a:p>
        </p:txBody>
      </p:sp>
      <p:pic>
        <p:nvPicPr>
          <p:cNvPr id="3" name="Picture 6" descr="Cannon%20Talbo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85800"/>
            <a:ext cx="3133725" cy="5438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91136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4267200" y="1336717"/>
            <a:ext cx="4648200" cy="4093428"/>
          </a:xfrm>
          <a:prstGeom prst="rect">
            <a:avLst/>
          </a:prstGeom>
          <a:noFill/>
        </p:spPr>
        <p:txBody>
          <a:bodyPr wrap="square" rtlCol="0">
            <a:spAutoFit/>
          </a:bodyPr>
          <a:lstStyle/>
          <a:p>
            <a:r>
              <a:rPr lang="en-US" sz="2000" i="1" u="sng" dirty="0" smtClean="0">
                <a:latin typeface="Candara" panose="020E0502030303020204" pitchFamily="34" charset="0"/>
              </a:rPr>
              <a:t>Layers of Soil</a:t>
            </a:r>
          </a:p>
          <a:p>
            <a:endParaRPr lang="en-US" sz="2000" i="1" dirty="0">
              <a:latin typeface="Candara" panose="020E0502030303020204" pitchFamily="34" charset="0"/>
            </a:endParaRPr>
          </a:p>
          <a:p>
            <a:pPr marL="342900" indent="-342900">
              <a:buFont typeface="Wingdings" panose="05000000000000000000" pitchFamily="2" charset="2"/>
              <a:buChar char="§"/>
            </a:pPr>
            <a:r>
              <a:rPr lang="en-US" sz="2000" i="1" dirty="0" smtClean="0">
                <a:latin typeface="Candara" panose="020E0502030303020204" pitchFamily="34" charset="0"/>
              </a:rPr>
              <a:t>A-Horizon: topsoil, rich in organic matter</a:t>
            </a:r>
          </a:p>
          <a:p>
            <a:pPr marL="342900" indent="-342900">
              <a:buFont typeface="Wingdings" panose="05000000000000000000" pitchFamily="2" charset="2"/>
              <a:buChar char="§"/>
            </a:pPr>
            <a:endParaRPr lang="en-US" sz="2000" i="1" dirty="0">
              <a:latin typeface="Candara" panose="020E0502030303020204" pitchFamily="34" charset="0"/>
            </a:endParaRPr>
          </a:p>
          <a:p>
            <a:pPr marL="342900" indent="-342900">
              <a:buFont typeface="Wingdings" panose="05000000000000000000" pitchFamily="2" charset="2"/>
              <a:buChar char="§"/>
            </a:pPr>
            <a:r>
              <a:rPr lang="en-US" sz="2000" i="1" dirty="0" smtClean="0">
                <a:latin typeface="Candara" panose="020E0502030303020204" pitchFamily="34" charset="0"/>
              </a:rPr>
              <a:t>B-Horizon: Subsoil, color changes, small particles of weathered rock</a:t>
            </a:r>
          </a:p>
          <a:p>
            <a:pPr marL="342900" indent="-342900">
              <a:buFont typeface="Wingdings" panose="05000000000000000000" pitchFamily="2" charset="2"/>
              <a:buChar char="§"/>
            </a:pPr>
            <a:endParaRPr lang="en-US" sz="2000" i="1" dirty="0" smtClean="0">
              <a:latin typeface="Candara" panose="020E0502030303020204" pitchFamily="34" charset="0"/>
            </a:endParaRPr>
          </a:p>
          <a:p>
            <a:pPr marL="342900" indent="-342900">
              <a:buFont typeface="Wingdings" panose="05000000000000000000" pitchFamily="2" charset="2"/>
              <a:buChar char="§"/>
            </a:pPr>
            <a:r>
              <a:rPr lang="en-US" sz="2000" i="1" dirty="0" smtClean="0">
                <a:latin typeface="Candara" panose="020E0502030303020204" pitchFamily="34" charset="0"/>
              </a:rPr>
              <a:t>C-Horizon: Partially weathered parent material</a:t>
            </a:r>
          </a:p>
          <a:p>
            <a:pPr marL="342900" indent="-342900">
              <a:buFont typeface="Wingdings" panose="05000000000000000000" pitchFamily="2" charset="2"/>
              <a:buChar char="§"/>
            </a:pPr>
            <a:endParaRPr lang="en-US" sz="2000" i="1" dirty="0">
              <a:latin typeface="Candara" panose="020E0502030303020204" pitchFamily="34" charset="0"/>
            </a:endParaRPr>
          </a:p>
          <a:p>
            <a:pPr marL="342900" indent="-342900">
              <a:buFont typeface="Wingdings" panose="05000000000000000000" pitchFamily="2" charset="2"/>
              <a:buChar char="§"/>
            </a:pPr>
            <a:r>
              <a:rPr lang="en-US" sz="2000" i="1" dirty="0" smtClean="0">
                <a:latin typeface="Candara" panose="020E0502030303020204" pitchFamily="34" charset="0"/>
              </a:rPr>
              <a:t>Bedrock (un-weathered parent material)</a:t>
            </a:r>
            <a:endParaRPr lang="en-US" sz="2000" i="1" dirty="0">
              <a:latin typeface="Candara" panose="020E0502030303020204" pitchFamily="34" charset="0"/>
            </a:endParaRPr>
          </a:p>
        </p:txBody>
      </p:sp>
      <p:pic>
        <p:nvPicPr>
          <p:cNvPr id="3" name="Picture 7" descr="soilprofile"/>
          <p:cNvPicPr>
            <a:picLocks noChangeAspect="1" noChangeArrowheads="1"/>
          </p:cNvPicPr>
          <p:nvPr/>
        </p:nvPicPr>
        <p:blipFill rotWithShape="1">
          <a:blip r:embed="rId3">
            <a:extLst>
              <a:ext uri="{28A0092B-C50C-407E-A947-70E740481C1C}">
                <a14:useLocalDpi xmlns:a14="http://schemas.microsoft.com/office/drawing/2010/main" val="0"/>
              </a:ext>
            </a:extLst>
          </a:blip>
          <a:srcRect l="4652" t="4326" r="5701" b="4610"/>
          <a:stretch/>
        </p:blipFill>
        <p:spPr bwMode="auto">
          <a:xfrm>
            <a:off x="778213" y="1245140"/>
            <a:ext cx="3093396" cy="416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32045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4495800" y="1667707"/>
            <a:ext cx="4648200" cy="3170099"/>
          </a:xfrm>
          <a:prstGeom prst="rect">
            <a:avLst/>
          </a:prstGeom>
          <a:noFill/>
        </p:spPr>
        <p:txBody>
          <a:bodyPr wrap="square" rtlCol="0">
            <a:spAutoFit/>
          </a:bodyPr>
          <a:lstStyle/>
          <a:p>
            <a:r>
              <a:rPr lang="en-US" sz="2000" i="1" u="sng" dirty="0" smtClean="0">
                <a:latin typeface="Candara" panose="020E0502030303020204" pitchFamily="34" charset="0"/>
              </a:rPr>
              <a:t>Soil Depth</a:t>
            </a:r>
          </a:p>
          <a:p>
            <a:endParaRPr lang="en-US" sz="2000" b="1" i="1" dirty="0">
              <a:latin typeface="Candara" panose="020E0502030303020204" pitchFamily="34" charset="0"/>
            </a:endParaRPr>
          </a:p>
          <a:p>
            <a:r>
              <a:rPr lang="en-US" sz="2000" i="1" dirty="0" smtClean="0">
                <a:latin typeface="Candara" panose="020E0502030303020204" pitchFamily="34" charset="0"/>
              </a:rPr>
              <a:t>Soil depth is largely dependent on the amount of water (precipitation) present in that part of the world.  This chart from the Earth Science Reference Tables allows us to infer where deeper soil will be.</a:t>
            </a:r>
          </a:p>
          <a:p>
            <a:endParaRPr lang="en-US" sz="2000" i="1" dirty="0">
              <a:latin typeface="Candara" panose="020E0502030303020204" pitchFamily="34" charset="0"/>
            </a:endParaRPr>
          </a:p>
          <a:p>
            <a:pPr marL="342900" indent="-342900">
              <a:buFont typeface="Wingdings" panose="05000000000000000000" pitchFamily="2" charset="2"/>
              <a:buChar char="§"/>
            </a:pPr>
            <a:r>
              <a:rPr lang="en-US" sz="2000" b="1" u="sng" dirty="0" smtClean="0">
                <a:latin typeface="Candara" panose="020E0502030303020204" pitchFamily="34" charset="0"/>
              </a:rPr>
              <a:t>Increased precipitation </a:t>
            </a:r>
            <a:r>
              <a:rPr lang="en-US" sz="2000" b="1" u="sng" dirty="0" smtClean="0">
                <a:latin typeface="Candara" panose="020E0502030303020204" pitchFamily="34" charset="0"/>
                <a:sym typeface="Wingdings" panose="05000000000000000000" pitchFamily="2" charset="2"/>
              </a:rPr>
              <a:t> increased weathering  </a:t>
            </a:r>
            <a:r>
              <a:rPr lang="en-US" sz="2000" b="1" u="sng" smtClean="0">
                <a:latin typeface="Candara" panose="020E0502030303020204" pitchFamily="34" charset="0"/>
                <a:sym typeface="Wingdings" panose="05000000000000000000" pitchFamily="2" charset="2"/>
              </a:rPr>
              <a:t>deeper soil</a:t>
            </a:r>
            <a:endParaRPr lang="en-US" sz="2000" u="sng" dirty="0">
              <a:latin typeface="Candara" panose="020E0502030303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88288"/>
            <a:ext cx="4179901" cy="29289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9490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4495800" y="1762409"/>
            <a:ext cx="4648200" cy="3785652"/>
          </a:xfrm>
          <a:prstGeom prst="rect">
            <a:avLst/>
          </a:prstGeom>
          <a:noFill/>
        </p:spPr>
        <p:txBody>
          <a:bodyPr wrap="square" rtlCol="0">
            <a:spAutoFit/>
          </a:bodyPr>
          <a:lstStyle/>
          <a:p>
            <a:r>
              <a:rPr lang="en-US" sz="2000" i="1" u="sng" dirty="0" smtClean="0">
                <a:latin typeface="Candara" panose="020E0502030303020204" pitchFamily="34" charset="0"/>
              </a:rPr>
              <a:t>Soils in Arid (dry) Regions</a:t>
            </a:r>
          </a:p>
          <a:p>
            <a:endParaRPr lang="en-US" sz="2000" b="1" i="1" dirty="0">
              <a:latin typeface="Candara" panose="020E0502030303020204" pitchFamily="34" charset="0"/>
            </a:endParaRPr>
          </a:p>
          <a:p>
            <a:r>
              <a:rPr lang="en-US" sz="2000" i="1" dirty="0" smtClean="0">
                <a:latin typeface="Candara" panose="020E0502030303020204" pitchFamily="34" charset="0"/>
              </a:rPr>
              <a:t>Consider soil from the Sonoran desert in the SW United States.  Mostly sand, this soil was created when rock weathered primarily as a result of abrasion by wind-blown sand particles</a:t>
            </a:r>
          </a:p>
          <a:p>
            <a:endParaRPr lang="en-US" sz="2000" i="1" dirty="0">
              <a:latin typeface="Candara" panose="020E0502030303020204" pitchFamily="34" charset="0"/>
            </a:endParaRPr>
          </a:p>
          <a:p>
            <a:pPr marL="342900" indent="-342900">
              <a:buFont typeface="Wingdings" panose="05000000000000000000" pitchFamily="2" charset="2"/>
              <a:buChar char="§"/>
            </a:pPr>
            <a:r>
              <a:rPr lang="en-US" sz="2000" b="1" u="sng" dirty="0" smtClean="0">
                <a:latin typeface="Candara" panose="020E0502030303020204" pitchFamily="34" charset="0"/>
              </a:rPr>
              <a:t>Soil depth varies, bedrock exposed, mostly physical weathering from wind-blown sand, rock and sediments are pitted</a:t>
            </a:r>
            <a:endParaRPr lang="en-US" sz="2000" u="sng" dirty="0">
              <a:latin typeface="Candara" panose="020E0502030303020204" pitchFamily="34"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323819"/>
            <a:ext cx="4179901" cy="29289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descr="http://media.away.com/gifs/gorp/features/us_nm/sonoran-dese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3505200"/>
            <a:ext cx="4179901" cy="299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584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4515928" y="1423362"/>
            <a:ext cx="4648200" cy="3477875"/>
          </a:xfrm>
          <a:prstGeom prst="rect">
            <a:avLst/>
          </a:prstGeom>
          <a:noFill/>
        </p:spPr>
        <p:txBody>
          <a:bodyPr wrap="square" rtlCol="0">
            <a:spAutoFit/>
          </a:bodyPr>
          <a:lstStyle/>
          <a:p>
            <a:r>
              <a:rPr lang="en-US" sz="2000" i="1" u="sng" dirty="0" smtClean="0">
                <a:latin typeface="Candara" panose="020E0502030303020204" pitchFamily="34" charset="0"/>
              </a:rPr>
              <a:t>Soils in Humid (wet) Regions</a:t>
            </a:r>
          </a:p>
          <a:p>
            <a:endParaRPr lang="en-US" sz="2000" b="1" i="1" dirty="0">
              <a:latin typeface="Candara" panose="020E0502030303020204" pitchFamily="34" charset="0"/>
            </a:endParaRPr>
          </a:p>
          <a:p>
            <a:r>
              <a:rPr lang="en-US" sz="2000" i="1" dirty="0" smtClean="0">
                <a:latin typeface="Candara" panose="020E0502030303020204" pitchFamily="34" charset="0"/>
              </a:rPr>
              <a:t>Consider soil from the rainforests along the equator.  Soil is </a:t>
            </a:r>
            <a:r>
              <a:rPr lang="en-US" sz="2000" b="1" u="sng" dirty="0" smtClean="0">
                <a:latin typeface="Candara" panose="020E0502030303020204" pitchFamily="34" charset="0"/>
              </a:rPr>
              <a:t>deep</a:t>
            </a:r>
            <a:r>
              <a:rPr lang="en-US" sz="2000" i="1" dirty="0" smtClean="0">
                <a:latin typeface="Candara" panose="020E0502030303020204" pitchFamily="34" charset="0"/>
              </a:rPr>
              <a:t> as a result of consistent contact with water.  </a:t>
            </a:r>
          </a:p>
          <a:p>
            <a:endParaRPr lang="en-US" sz="2000" i="1" dirty="0">
              <a:latin typeface="Candara" panose="020E0502030303020204" pitchFamily="34" charset="0"/>
            </a:endParaRPr>
          </a:p>
          <a:p>
            <a:pPr marL="342900" indent="-342900">
              <a:buFont typeface="Wingdings" panose="05000000000000000000" pitchFamily="2" charset="2"/>
              <a:buChar char="§"/>
            </a:pPr>
            <a:r>
              <a:rPr lang="en-US" sz="2000" b="1" u="sng" dirty="0" smtClean="0">
                <a:latin typeface="Candara" panose="020E0502030303020204" pitchFamily="34" charset="0"/>
              </a:rPr>
              <a:t>Warmth and moisture lead mostly to chemical weathering</a:t>
            </a:r>
          </a:p>
          <a:p>
            <a:pPr marL="342900" indent="-342900">
              <a:buFont typeface="Wingdings" panose="05000000000000000000" pitchFamily="2" charset="2"/>
              <a:buChar char="§"/>
            </a:pPr>
            <a:endParaRPr lang="en-US" sz="2000" b="1" i="1" dirty="0">
              <a:latin typeface="Candara" panose="020E0502030303020204" pitchFamily="34" charset="0"/>
            </a:endParaRPr>
          </a:p>
          <a:p>
            <a:pPr marL="342900" indent="-342900">
              <a:buFont typeface="Wingdings" panose="05000000000000000000" pitchFamily="2" charset="2"/>
              <a:buChar char="§"/>
            </a:pPr>
            <a:r>
              <a:rPr lang="en-US" sz="2000" b="1" u="sng" dirty="0" smtClean="0">
                <a:latin typeface="Candara" panose="020E0502030303020204" pitchFamily="34" charset="0"/>
              </a:rPr>
              <a:t>At higher latitudes, cold and moisture allow frost wedging to prevail</a:t>
            </a:r>
            <a:endParaRPr lang="en-US" sz="2000" u="sng" dirty="0">
              <a:latin typeface="Candara" panose="020E0502030303020204" pitchFamily="34" charset="0"/>
            </a:endParaRPr>
          </a:p>
        </p:txBody>
      </p:sp>
      <p:pic>
        <p:nvPicPr>
          <p:cNvPr id="3074" name="Picture 2" descr="http://2.bp.blogspot.com/-2RR-vmRgvyA/ThgccybeErI/AAAAAAAAD64/A-o6V6CwA8o/s640/rainfor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4200525" cy="28575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http://www.groundtruthtrekking.org/photos/IMG_0470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581400"/>
            <a:ext cx="4200525" cy="28041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00518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778670" y="209490"/>
            <a:ext cx="7756478" cy="400110"/>
          </a:xfrm>
          <a:prstGeom prst="rect">
            <a:avLst/>
          </a:prstGeom>
          <a:noFill/>
        </p:spPr>
        <p:txBody>
          <a:bodyPr wrap="square" rtlCol="0">
            <a:spAutoFit/>
          </a:bodyPr>
          <a:lstStyle/>
          <a:p>
            <a:r>
              <a:rPr lang="en-US" sz="2000" i="1" u="sng" dirty="0" smtClean="0">
                <a:latin typeface="Candara" panose="020E0502030303020204" pitchFamily="34" charset="0"/>
              </a:rPr>
              <a:t>Unit 9 vocabulary you should be able to use and understand: </a:t>
            </a:r>
            <a:endParaRPr lang="en-US" sz="2000" b="1" i="1" u="sng" dirty="0" smtClean="0">
              <a:latin typeface="Candara" panose="020E0502030303020204" pitchFamily="34" charset="0"/>
            </a:endParaRPr>
          </a:p>
        </p:txBody>
      </p:sp>
      <p:grpSp>
        <p:nvGrpSpPr>
          <p:cNvPr id="3" name="Group 2"/>
          <p:cNvGrpSpPr/>
          <p:nvPr/>
        </p:nvGrpSpPr>
        <p:grpSpPr>
          <a:xfrm>
            <a:off x="304800" y="751114"/>
            <a:ext cx="5961018" cy="5940088"/>
            <a:chOff x="228600" y="609600"/>
            <a:chExt cx="5961018" cy="5940088"/>
          </a:xfrm>
        </p:grpSpPr>
        <p:sp>
          <p:nvSpPr>
            <p:cNvPr id="4" name="TextBox 3"/>
            <p:cNvSpPr txBox="1"/>
            <p:nvPr/>
          </p:nvSpPr>
          <p:spPr>
            <a:xfrm>
              <a:off x="228600" y="609600"/>
              <a:ext cx="2904309" cy="5940088"/>
            </a:xfrm>
            <a:prstGeom prst="rect">
              <a:avLst/>
            </a:prstGeom>
            <a:noFill/>
          </p:spPr>
          <p:txBody>
            <a:bodyPr wrap="square" rtlCol="0">
              <a:spAutoFit/>
            </a:bodyPr>
            <a:lstStyle/>
            <a:p>
              <a:pPr marL="342900" indent="-342900">
                <a:buFont typeface="Courier New" panose="02070309020205020404" pitchFamily="49" charset="0"/>
                <a:buChar char="o"/>
              </a:pPr>
              <a:r>
                <a:rPr lang="en-US" sz="2000" i="1" dirty="0" smtClean="0">
                  <a:latin typeface="Candara" panose="020E0502030303020204" pitchFamily="34" charset="0"/>
                </a:rPr>
                <a:t>Weathering</a:t>
              </a:r>
            </a:p>
            <a:p>
              <a:pPr marL="342900" indent="-342900">
                <a:buFont typeface="Courier New" panose="02070309020205020404" pitchFamily="49" charset="0"/>
                <a:buChar char="o"/>
              </a:pPr>
              <a:r>
                <a:rPr lang="en-US" sz="2000" i="1" dirty="0" smtClean="0">
                  <a:latin typeface="Candara" panose="020E0502030303020204" pitchFamily="34" charset="0"/>
                </a:rPr>
                <a:t>Erosion</a:t>
              </a:r>
            </a:p>
            <a:p>
              <a:pPr marL="342900" indent="-342900">
                <a:buFont typeface="Courier New" panose="02070309020205020404" pitchFamily="49" charset="0"/>
                <a:buChar char="o"/>
              </a:pPr>
              <a:r>
                <a:rPr lang="en-US" sz="2000" i="1" dirty="0" smtClean="0">
                  <a:latin typeface="Candara" panose="020E0502030303020204" pitchFamily="34" charset="0"/>
                </a:rPr>
                <a:t>Deposition</a:t>
              </a:r>
            </a:p>
            <a:p>
              <a:pPr marL="342900" indent="-342900">
                <a:buFont typeface="Courier New" panose="02070309020205020404" pitchFamily="49" charset="0"/>
                <a:buChar char="o"/>
              </a:pPr>
              <a:r>
                <a:rPr lang="en-US" sz="2000" i="1" dirty="0" smtClean="0">
                  <a:latin typeface="Candara" panose="020E0502030303020204" pitchFamily="34" charset="0"/>
                </a:rPr>
                <a:t>Physical weathering</a:t>
              </a:r>
            </a:p>
            <a:p>
              <a:pPr marL="342900" indent="-342900">
                <a:buFont typeface="Courier New" panose="02070309020205020404" pitchFamily="49" charset="0"/>
                <a:buChar char="o"/>
              </a:pPr>
              <a:r>
                <a:rPr lang="en-US" sz="2000" i="1" dirty="0" smtClean="0">
                  <a:latin typeface="Candara" panose="020E0502030303020204" pitchFamily="34" charset="0"/>
                </a:rPr>
                <a:t>Chemical weathering</a:t>
              </a:r>
            </a:p>
            <a:p>
              <a:pPr marL="342900" indent="-342900">
                <a:buFont typeface="Courier New" panose="02070309020205020404" pitchFamily="49" charset="0"/>
                <a:buChar char="o"/>
              </a:pPr>
              <a:r>
                <a:rPr lang="en-US" sz="2000" i="1" dirty="0" smtClean="0">
                  <a:latin typeface="Candara" panose="020E0502030303020204" pitchFamily="34" charset="0"/>
                </a:rPr>
                <a:t>Frost wedging</a:t>
              </a:r>
            </a:p>
            <a:p>
              <a:pPr marL="342900" indent="-342900">
                <a:buFont typeface="Courier New" panose="02070309020205020404" pitchFamily="49" charset="0"/>
                <a:buChar char="o"/>
              </a:pPr>
              <a:r>
                <a:rPr lang="en-US" sz="2000" i="1" dirty="0" smtClean="0">
                  <a:latin typeface="Candara" panose="020E0502030303020204" pitchFamily="34" charset="0"/>
                </a:rPr>
                <a:t>Abrasion</a:t>
              </a:r>
            </a:p>
            <a:p>
              <a:pPr marL="342900" indent="-342900">
                <a:buFont typeface="Courier New" panose="02070309020205020404" pitchFamily="49" charset="0"/>
                <a:buChar char="o"/>
              </a:pPr>
              <a:r>
                <a:rPr lang="en-US" sz="2000" i="1" dirty="0" smtClean="0">
                  <a:latin typeface="Candara" panose="020E0502030303020204" pitchFamily="34" charset="0"/>
                </a:rPr>
                <a:t>Pressure unloading</a:t>
              </a:r>
            </a:p>
            <a:p>
              <a:pPr marL="342900" indent="-342900">
                <a:buFont typeface="Courier New" panose="02070309020205020404" pitchFamily="49" charset="0"/>
                <a:buChar char="o"/>
              </a:pPr>
              <a:r>
                <a:rPr lang="en-US" sz="2000" i="1" dirty="0" smtClean="0">
                  <a:latin typeface="Candara" panose="020E0502030303020204" pitchFamily="34" charset="0"/>
                </a:rPr>
                <a:t>Rounded</a:t>
              </a:r>
            </a:p>
            <a:p>
              <a:pPr marL="342900" indent="-342900">
                <a:buFont typeface="Courier New" panose="02070309020205020404" pitchFamily="49" charset="0"/>
                <a:buChar char="o"/>
              </a:pPr>
              <a:r>
                <a:rPr lang="en-US" sz="2000" i="1" dirty="0" smtClean="0">
                  <a:latin typeface="Candara" panose="020E0502030303020204" pitchFamily="34" charset="0"/>
                </a:rPr>
                <a:t>Angular</a:t>
              </a:r>
            </a:p>
            <a:p>
              <a:pPr marL="342900" indent="-342900">
                <a:buFont typeface="Courier New" panose="02070309020205020404" pitchFamily="49" charset="0"/>
                <a:buChar char="o"/>
              </a:pPr>
              <a:r>
                <a:rPr lang="en-US" sz="2000" i="1" dirty="0" smtClean="0">
                  <a:latin typeface="Candara" panose="020E0502030303020204" pitchFamily="34" charset="0"/>
                </a:rPr>
                <a:t>Striations</a:t>
              </a:r>
            </a:p>
            <a:p>
              <a:pPr marL="342900" indent="-342900">
                <a:buFont typeface="Courier New" panose="02070309020205020404" pitchFamily="49" charset="0"/>
                <a:buChar char="o"/>
              </a:pPr>
              <a:r>
                <a:rPr lang="en-US" sz="2000" i="1" dirty="0" smtClean="0">
                  <a:latin typeface="Candara" panose="020E0502030303020204" pitchFamily="34" charset="0"/>
                </a:rPr>
                <a:t>Polished</a:t>
              </a:r>
            </a:p>
            <a:p>
              <a:pPr marL="342900" indent="-342900">
                <a:buFont typeface="Courier New" panose="02070309020205020404" pitchFamily="49" charset="0"/>
                <a:buChar char="o"/>
              </a:pPr>
              <a:r>
                <a:rPr lang="en-US" sz="2000" i="1" dirty="0" smtClean="0">
                  <a:latin typeface="Candara" panose="020E0502030303020204" pitchFamily="34" charset="0"/>
                </a:rPr>
                <a:t>Acidic</a:t>
              </a:r>
            </a:p>
            <a:p>
              <a:pPr marL="342900" indent="-342900">
                <a:buFont typeface="Courier New" panose="02070309020205020404" pitchFamily="49" charset="0"/>
                <a:buChar char="o"/>
              </a:pPr>
              <a:r>
                <a:rPr lang="en-US" sz="2000" i="1" dirty="0" smtClean="0">
                  <a:latin typeface="Candara" panose="020E0502030303020204" pitchFamily="34" charset="0"/>
                </a:rPr>
                <a:t>Sinkhole</a:t>
              </a:r>
            </a:p>
            <a:p>
              <a:pPr marL="342900" indent="-342900">
                <a:buFont typeface="Courier New" panose="02070309020205020404" pitchFamily="49" charset="0"/>
                <a:buChar char="o"/>
              </a:pPr>
              <a:r>
                <a:rPr lang="en-US" sz="2000" i="1" dirty="0" smtClean="0">
                  <a:latin typeface="Candara" panose="020E0502030303020204" pitchFamily="34" charset="0"/>
                </a:rPr>
                <a:t>Cavern</a:t>
              </a:r>
            </a:p>
            <a:p>
              <a:pPr marL="342900" indent="-342900">
                <a:buFont typeface="Courier New" panose="02070309020205020404" pitchFamily="49" charset="0"/>
                <a:buChar char="o"/>
              </a:pPr>
              <a:r>
                <a:rPr lang="en-US" sz="2000" i="1" dirty="0" smtClean="0">
                  <a:latin typeface="Candara" panose="020E0502030303020204" pitchFamily="34" charset="0"/>
                </a:rPr>
                <a:t>Chemical sedimentary rocks</a:t>
              </a:r>
            </a:p>
            <a:p>
              <a:pPr marL="342900" indent="-342900">
                <a:buFont typeface="Courier New" panose="02070309020205020404" pitchFamily="49" charset="0"/>
                <a:buChar char="o"/>
              </a:pPr>
              <a:r>
                <a:rPr lang="en-US" sz="2000" i="1" dirty="0" smtClean="0">
                  <a:latin typeface="Candara" panose="020E0502030303020204" pitchFamily="34" charset="0"/>
                </a:rPr>
                <a:t>Climate</a:t>
              </a:r>
            </a:p>
            <a:p>
              <a:pPr marL="342900" indent="-342900">
                <a:buFont typeface="Courier New" panose="02070309020205020404" pitchFamily="49" charset="0"/>
                <a:buChar char="o"/>
              </a:pPr>
              <a:r>
                <a:rPr lang="en-US" sz="2000" i="1" dirty="0" smtClean="0">
                  <a:latin typeface="Candara" panose="020E0502030303020204" pitchFamily="34" charset="0"/>
                </a:rPr>
                <a:t>Bedrock</a:t>
              </a:r>
            </a:p>
          </p:txBody>
        </p:sp>
        <p:sp>
          <p:nvSpPr>
            <p:cNvPr id="5" name="TextBox 4"/>
            <p:cNvSpPr txBox="1"/>
            <p:nvPr/>
          </p:nvSpPr>
          <p:spPr>
            <a:xfrm>
              <a:off x="3285309" y="609600"/>
              <a:ext cx="2904309" cy="5324535"/>
            </a:xfrm>
            <a:prstGeom prst="rect">
              <a:avLst/>
            </a:prstGeom>
            <a:noFill/>
          </p:spPr>
          <p:txBody>
            <a:bodyPr wrap="square" rtlCol="0">
              <a:spAutoFit/>
            </a:bodyPr>
            <a:lstStyle/>
            <a:p>
              <a:pPr marL="342900" indent="-342900">
                <a:buFont typeface="Courier New" panose="02070309020205020404" pitchFamily="49" charset="0"/>
                <a:buChar char="o"/>
              </a:pPr>
              <a:r>
                <a:rPr lang="en-US" sz="2000" i="1" dirty="0" smtClean="0">
                  <a:latin typeface="Candara" panose="020E0502030303020204" pitchFamily="34" charset="0"/>
                </a:rPr>
                <a:t>Particle size</a:t>
              </a:r>
            </a:p>
            <a:p>
              <a:pPr marL="342900" indent="-342900">
                <a:buFont typeface="Courier New" panose="02070309020205020404" pitchFamily="49" charset="0"/>
                <a:buChar char="o"/>
              </a:pPr>
              <a:r>
                <a:rPr lang="en-US" sz="2000" i="1" dirty="0" smtClean="0">
                  <a:latin typeface="Candara" panose="020E0502030303020204" pitchFamily="34" charset="0"/>
                </a:rPr>
                <a:t>Surface area</a:t>
              </a:r>
            </a:p>
            <a:p>
              <a:pPr marL="342900" indent="-342900">
                <a:buFont typeface="Courier New" panose="02070309020205020404" pitchFamily="49" charset="0"/>
                <a:buChar char="o"/>
              </a:pPr>
              <a:r>
                <a:rPr lang="en-US" sz="2000" i="1" dirty="0" smtClean="0">
                  <a:latin typeface="Candara" panose="020E0502030303020204" pitchFamily="34" charset="0"/>
                </a:rPr>
                <a:t>Bedrock resistance</a:t>
              </a:r>
            </a:p>
            <a:p>
              <a:pPr marL="342900" indent="-342900">
                <a:buFont typeface="Courier New" panose="02070309020205020404" pitchFamily="49" charset="0"/>
                <a:buChar char="o"/>
              </a:pPr>
              <a:r>
                <a:rPr lang="en-US" sz="2000" i="1" dirty="0" smtClean="0">
                  <a:latin typeface="Candara" panose="020E0502030303020204" pitchFamily="34" charset="0"/>
                </a:rPr>
                <a:t>Hardness</a:t>
              </a:r>
            </a:p>
            <a:p>
              <a:pPr marL="342900" indent="-342900">
                <a:buFont typeface="Courier New" panose="02070309020205020404" pitchFamily="49" charset="0"/>
                <a:buChar char="o"/>
              </a:pPr>
              <a:r>
                <a:rPr lang="en-US" sz="2000" i="1" dirty="0" smtClean="0">
                  <a:latin typeface="Candara" panose="020E0502030303020204" pitchFamily="34" charset="0"/>
                </a:rPr>
                <a:t>Mineral composition</a:t>
              </a:r>
            </a:p>
            <a:p>
              <a:pPr marL="342900" indent="-342900">
                <a:buFont typeface="Courier New" panose="02070309020205020404" pitchFamily="49" charset="0"/>
                <a:buChar char="o"/>
              </a:pPr>
              <a:r>
                <a:rPr lang="en-US" sz="2000" i="1" dirty="0" smtClean="0">
                  <a:latin typeface="Candara" panose="020E0502030303020204" pitchFamily="34" charset="0"/>
                </a:rPr>
                <a:t>Rock outcrop</a:t>
              </a:r>
            </a:p>
            <a:p>
              <a:pPr marL="342900" indent="-342900">
                <a:buFont typeface="Courier New" panose="02070309020205020404" pitchFamily="49" charset="0"/>
                <a:buChar char="o"/>
              </a:pPr>
              <a:r>
                <a:rPr lang="en-US" sz="2000" i="1" dirty="0" smtClean="0">
                  <a:latin typeface="Candara" panose="020E0502030303020204" pitchFamily="34" charset="0"/>
                </a:rPr>
                <a:t>Cap rock</a:t>
              </a:r>
            </a:p>
            <a:p>
              <a:pPr marL="342900" indent="-342900">
                <a:buFont typeface="Courier New" panose="02070309020205020404" pitchFamily="49" charset="0"/>
                <a:buChar char="o"/>
              </a:pPr>
              <a:r>
                <a:rPr lang="en-US" sz="2000" i="1" dirty="0" smtClean="0">
                  <a:latin typeface="Candara" panose="020E0502030303020204" pitchFamily="34" charset="0"/>
                </a:rPr>
                <a:t>Waterfall</a:t>
              </a:r>
            </a:p>
            <a:p>
              <a:pPr marL="342900" indent="-342900">
                <a:buFont typeface="Courier New" panose="02070309020205020404" pitchFamily="49" charset="0"/>
                <a:buChar char="o"/>
              </a:pPr>
              <a:r>
                <a:rPr lang="en-US" sz="2000" i="1" dirty="0" smtClean="0">
                  <a:latin typeface="Candara" panose="020E0502030303020204" pitchFamily="34" charset="0"/>
                </a:rPr>
                <a:t>Soil </a:t>
              </a:r>
            </a:p>
            <a:p>
              <a:pPr marL="342900" indent="-342900">
                <a:buFont typeface="Courier New" panose="02070309020205020404" pitchFamily="49" charset="0"/>
                <a:buChar char="o"/>
              </a:pPr>
              <a:r>
                <a:rPr lang="en-US" sz="2000" i="1" dirty="0" smtClean="0">
                  <a:latin typeface="Candara" panose="020E0502030303020204" pitchFamily="34" charset="0"/>
                </a:rPr>
                <a:t>Biologic activity</a:t>
              </a:r>
            </a:p>
            <a:p>
              <a:pPr marL="342900" indent="-342900">
                <a:buFont typeface="Courier New" panose="02070309020205020404" pitchFamily="49" charset="0"/>
                <a:buChar char="o"/>
              </a:pPr>
              <a:r>
                <a:rPr lang="en-US" sz="2000" i="1" dirty="0" smtClean="0">
                  <a:latin typeface="Candara" panose="020E0502030303020204" pitchFamily="34" charset="0"/>
                </a:rPr>
                <a:t>A soil horizon</a:t>
              </a:r>
            </a:p>
            <a:p>
              <a:pPr marL="342900" indent="-342900">
                <a:buFont typeface="Courier New" panose="02070309020205020404" pitchFamily="49" charset="0"/>
                <a:buChar char="o"/>
              </a:pPr>
              <a:r>
                <a:rPr lang="en-US" sz="2000" i="1" dirty="0" smtClean="0">
                  <a:latin typeface="Candara" panose="020E0502030303020204" pitchFamily="34" charset="0"/>
                </a:rPr>
                <a:t>B soil horizon</a:t>
              </a:r>
            </a:p>
            <a:p>
              <a:pPr marL="342900" indent="-342900">
                <a:buFont typeface="Courier New" panose="02070309020205020404" pitchFamily="49" charset="0"/>
                <a:buChar char="o"/>
              </a:pPr>
              <a:r>
                <a:rPr lang="en-US" sz="2000" i="1" dirty="0" smtClean="0">
                  <a:latin typeface="Candara" panose="020E0502030303020204" pitchFamily="34" charset="0"/>
                </a:rPr>
                <a:t>C soil horizon</a:t>
              </a:r>
            </a:p>
            <a:p>
              <a:pPr marL="342900" indent="-342900">
                <a:buFont typeface="Courier New" panose="02070309020205020404" pitchFamily="49" charset="0"/>
                <a:buChar char="o"/>
              </a:pPr>
              <a:r>
                <a:rPr lang="en-US" sz="2000" i="1" dirty="0" smtClean="0">
                  <a:latin typeface="Candara" panose="020E0502030303020204" pitchFamily="34" charset="0"/>
                </a:rPr>
                <a:t>Precipitation</a:t>
              </a:r>
            </a:p>
            <a:p>
              <a:pPr marL="342900" indent="-342900">
                <a:buFont typeface="Courier New" panose="02070309020205020404" pitchFamily="49" charset="0"/>
                <a:buChar char="o"/>
              </a:pPr>
              <a:r>
                <a:rPr lang="en-US" sz="2000" i="1" dirty="0" smtClean="0">
                  <a:latin typeface="Candara" panose="020E0502030303020204" pitchFamily="34" charset="0"/>
                </a:rPr>
                <a:t>Arid</a:t>
              </a:r>
            </a:p>
            <a:p>
              <a:pPr marL="342900" indent="-342900">
                <a:buFont typeface="Courier New" panose="02070309020205020404" pitchFamily="49" charset="0"/>
                <a:buChar char="o"/>
              </a:pPr>
              <a:r>
                <a:rPr lang="en-US" sz="2000" i="1" dirty="0" smtClean="0">
                  <a:latin typeface="Candara" panose="020E0502030303020204" pitchFamily="34" charset="0"/>
                </a:rPr>
                <a:t>Humid</a:t>
              </a:r>
            </a:p>
            <a:p>
              <a:pPr marL="342900" indent="-342900">
                <a:buFont typeface="Courier New" panose="02070309020205020404" pitchFamily="49" charset="0"/>
                <a:buChar char="o"/>
              </a:pPr>
              <a:r>
                <a:rPr lang="en-US" sz="2000" i="1" dirty="0" smtClean="0">
                  <a:latin typeface="Candara" panose="020E0502030303020204" pitchFamily="34" charset="0"/>
                </a:rPr>
                <a:t>Strata</a:t>
              </a:r>
            </a:p>
          </p:txBody>
        </p:sp>
      </p:grpSp>
    </p:spTree>
    <p:extLst>
      <p:ext uri="{BB962C8B-B14F-4D97-AF65-F5344CB8AC3E}">
        <p14:creationId xmlns:p14="http://schemas.microsoft.com/office/powerpoint/2010/main" val="7146800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609600" y="2133600"/>
            <a:ext cx="8153400" cy="2554545"/>
          </a:xfrm>
          <a:prstGeom prst="rect">
            <a:avLst/>
          </a:prstGeom>
          <a:noFill/>
        </p:spPr>
        <p:txBody>
          <a:bodyPr wrap="square" rtlCol="0">
            <a:spAutoFit/>
          </a:bodyPr>
          <a:lstStyle/>
          <a:p>
            <a:r>
              <a:rPr lang="en-US" sz="2000" i="1" dirty="0" smtClean="0">
                <a:latin typeface="Candara" panose="020E0502030303020204" pitchFamily="34" charset="0"/>
              </a:rPr>
              <a:t>The next two units focus on leveling forces, or the breakdown and transport of rock particles through weathering, erosion, and deposition.  These processes are part of the rock cycle that make sediments available for compaction and cementation to become sedimentary rock.  Landscapes change dramatically as a result of these processes, as you will learn.  New York State is (with the exception of the Adirondack doming) being dominated by leveling forces.  Unit </a:t>
            </a:r>
            <a:r>
              <a:rPr lang="en-US" sz="2000" i="1" dirty="0">
                <a:latin typeface="Candara" panose="020E0502030303020204" pitchFamily="34" charset="0"/>
              </a:rPr>
              <a:t>9</a:t>
            </a:r>
            <a:r>
              <a:rPr lang="en-US" sz="2000" i="1" dirty="0" smtClean="0">
                <a:latin typeface="Candara" panose="020E0502030303020204" pitchFamily="34" charset="0"/>
              </a:rPr>
              <a:t> focuses on the processes that break down rock into sediments.</a:t>
            </a:r>
          </a:p>
        </p:txBody>
      </p:sp>
    </p:spTree>
    <p:extLst>
      <p:ext uri="{BB962C8B-B14F-4D97-AF65-F5344CB8AC3E}">
        <p14:creationId xmlns:p14="http://schemas.microsoft.com/office/powerpoint/2010/main" val="31596584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1026" name="Picture 2" descr="http://2.bp.blogspot.com/-gIg738v0zgc/TymXrtMkLBI/AAAAAAAABAw/FDfrtHNDzrg/s1600/Weathering_Physical_Makaror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818" y="1447800"/>
            <a:ext cx="4876800" cy="3657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0" y="1229886"/>
            <a:ext cx="3810000" cy="4093428"/>
          </a:xfrm>
          <a:prstGeom prst="rect">
            <a:avLst/>
          </a:prstGeom>
          <a:noFill/>
        </p:spPr>
        <p:txBody>
          <a:bodyPr wrap="square" rtlCol="0">
            <a:spAutoFit/>
          </a:bodyPr>
          <a:lstStyle/>
          <a:p>
            <a:r>
              <a:rPr lang="en-US" sz="2000" i="1" u="sng" dirty="0" smtClean="0">
                <a:latin typeface="Candara" panose="020E0502030303020204" pitchFamily="34" charset="0"/>
              </a:rPr>
              <a:t>What is weathering?</a:t>
            </a:r>
          </a:p>
          <a:p>
            <a:endParaRPr lang="en-US" sz="2000" i="1" dirty="0">
              <a:latin typeface="Candara" panose="020E0502030303020204" pitchFamily="34" charset="0"/>
            </a:endParaRPr>
          </a:p>
          <a:p>
            <a:pPr marL="342900" indent="-342900">
              <a:buFont typeface="Wingdings" panose="05000000000000000000" pitchFamily="2" charset="2"/>
              <a:buChar char="§"/>
            </a:pPr>
            <a:r>
              <a:rPr lang="en-US" sz="2000" b="1" u="sng" dirty="0" smtClean="0">
                <a:latin typeface="Candara" panose="020E0502030303020204" pitchFamily="34" charset="0"/>
              </a:rPr>
              <a:t>Weathering is the gradual breakdown of rock over time</a:t>
            </a:r>
          </a:p>
          <a:p>
            <a:pPr marL="342900" indent="-342900">
              <a:buFont typeface="Wingdings" panose="05000000000000000000" pitchFamily="2" charset="2"/>
              <a:buChar char="§"/>
            </a:pPr>
            <a:endParaRPr lang="en-US" sz="2000" b="1" i="1" dirty="0">
              <a:latin typeface="Candara" panose="020E0502030303020204" pitchFamily="34" charset="0"/>
            </a:endParaRPr>
          </a:p>
          <a:p>
            <a:pPr marL="342900" indent="-342900">
              <a:buFont typeface="Wingdings" panose="05000000000000000000" pitchFamily="2" charset="2"/>
              <a:buChar char="§"/>
            </a:pPr>
            <a:r>
              <a:rPr lang="en-US" sz="2000" i="1" dirty="0" smtClean="0">
                <a:latin typeface="Candara" panose="020E0502030303020204" pitchFamily="34" charset="0"/>
              </a:rPr>
              <a:t>This should not be confused with erosion, which is the removal of rock and rock particles from an area</a:t>
            </a:r>
          </a:p>
          <a:p>
            <a:pPr marL="342900" indent="-342900">
              <a:buFont typeface="Wingdings" panose="05000000000000000000" pitchFamily="2" charset="2"/>
              <a:buChar char="§"/>
            </a:pPr>
            <a:endParaRPr lang="en-US" sz="2000" i="1" dirty="0">
              <a:latin typeface="Candara" panose="020E0502030303020204" pitchFamily="34" charset="0"/>
            </a:endParaRPr>
          </a:p>
          <a:p>
            <a:pPr marL="342900" indent="-342900">
              <a:buFont typeface="Wingdings" panose="05000000000000000000" pitchFamily="2" charset="2"/>
              <a:buChar char="§"/>
            </a:pPr>
            <a:r>
              <a:rPr lang="en-US" sz="2000" i="1" dirty="0" smtClean="0">
                <a:latin typeface="Candara" panose="020E0502030303020204" pitchFamily="34" charset="0"/>
              </a:rPr>
              <a:t>Deposition is the stopping or settling out of rocks and rock particles</a:t>
            </a:r>
            <a:endParaRPr lang="en-US" sz="2000" i="1" dirty="0">
              <a:latin typeface="Candara" panose="020E0502030303020204" pitchFamily="34" charset="0"/>
            </a:endParaRPr>
          </a:p>
        </p:txBody>
      </p:sp>
    </p:spTree>
    <p:extLst>
      <p:ext uri="{BB962C8B-B14F-4D97-AF65-F5344CB8AC3E}">
        <p14:creationId xmlns:p14="http://schemas.microsoft.com/office/powerpoint/2010/main" val="9087076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4648200" y="2517576"/>
            <a:ext cx="4648200" cy="1323439"/>
          </a:xfrm>
          <a:prstGeom prst="rect">
            <a:avLst/>
          </a:prstGeom>
          <a:noFill/>
        </p:spPr>
        <p:txBody>
          <a:bodyPr wrap="square" rtlCol="0">
            <a:spAutoFit/>
          </a:bodyPr>
          <a:lstStyle/>
          <a:p>
            <a:r>
              <a:rPr lang="en-US" sz="2000" i="1" u="sng" dirty="0" smtClean="0">
                <a:latin typeface="Candara" panose="020E0502030303020204" pitchFamily="34" charset="0"/>
              </a:rPr>
              <a:t>Types of Weathering:</a:t>
            </a:r>
          </a:p>
          <a:p>
            <a:endParaRPr lang="en-US" sz="2000" dirty="0">
              <a:latin typeface="Candara" panose="020E0502030303020204" pitchFamily="34" charset="0"/>
            </a:endParaRPr>
          </a:p>
          <a:p>
            <a:pPr marL="342900" indent="-342900">
              <a:buFont typeface="Wingdings" panose="05000000000000000000" pitchFamily="2" charset="2"/>
              <a:buChar char="§"/>
            </a:pPr>
            <a:r>
              <a:rPr lang="en-US" sz="2000" b="1" u="sng" dirty="0" smtClean="0">
                <a:latin typeface="Candara" panose="020E0502030303020204" pitchFamily="34" charset="0"/>
              </a:rPr>
              <a:t>Physical or Mechanical</a:t>
            </a:r>
          </a:p>
          <a:p>
            <a:pPr marL="342900" indent="-342900">
              <a:buFont typeface="Wingdings" panose="05000000000000000000" pitchFamily="2" charset="2"/>
              <a:buChar char="§"/>
            </a:pPr>
            <a:r>
              <a:rPr lang="en-US" sz="2000" b="1" u="sng" dirty="0" smtClean="0">
                <a:latin typeface="Candara" panose="020E0502030303020204" pitchFamily="34" charset="0"/>
              </a:rPr>
              <a:t>Chemical</a:t>
            </a:r>
            <a:endParaRPr lang="en-US" sz="2000" b="1" u="sng" dirty="0">
              <a:latin typeface="Candara" panose="020E0502030303020204" pitchFamily="34" charset="0"/>
            </a:endParaRPr>
          </a:p>
        </p:txBody>
      </p:sp>
      <p:pic>
        <p:nvPicPr>
          <p:cNvPr id="2050" name="Picture 2" descr="http://www2.selu.edu/orgs/pbrp/lessons/definitions/definition_images/interstitia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0546"/>
            <a:ext cx="3810000" cy="28575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6793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4724400" y="2229508"/>
            <a:ext cx="4114800" cy="2246769"/>
          </a:xfrm>
          <a:prstGeom prst="rect">
            <a:avLst/>
          </a:prstGeom>
          <a:noFill/>
        </p:spPr>
        <p:txBody>
          <a:bodyPr wrap="square" rtlCol="0">
            <a:spAutoFit/>
          </a:bodyPr>
          <a:lstStyle/>
          <a:p>
            <a:r>
              <a:rPr lang="en-US" sz="2000" i="1" u="sng" dirty="0" smtClean="0">
                <a:latin typeface="Candara" panose="020E0502030303020204" pitchFamily="34" charset="0"/>
              </a:rPr>
              <a:t>Physical (Mechanical) Weathering</a:t>
            </a:r>
          </a:p>
          <a:p>
            <a:endParaRPr lang="en-US" sz="2000" i="1" dirty="0">
              <a:latin typeface="Candara" panose="020E0502030303020204" pitchFamily="34" charset="0"/>
            </a:endParaRPr>
          </a:p>
          <a:p>
            <a:r>
              <a:rPr lang="en-US" sz="2000" i="1" dirty="0" smtClean="0">
                <a:latin typeface="Candara" panose="020E0502030303020204" pitchFamily="34" charset="0"/>
              </a:rPr>
              <a:t>Major Contributors:</a:t>
            </a:r>
          </a:p>
          <a:p>
            <a:endParaRPr lang="en-US" sz="2000" i="1" dirty="0">
              <a:latin typeface="Candara" panose="020E0502030303020204" pitchFamily="34" charset="0"/>
            </a:endParaRPr>
          </a:p>
          <a:p>
            <a:pPr marL="457200" indent="-457200">
              <a:buFont typeface="+mj-lt"/>
              <a:buAutoNum type="arabicPeriod"/>
            </a:pPr>
            <a:r>
              <a:rPr lang="en-US" sz="2000" b="1" u="sng" dirty="0" smtClean="0">
                <a:latin typeface="Candara" panose="020E0502030303020204" pitchFamily="34" charset="0"/>
              </a:rPr>
              <a:t>Frost Wedging</a:t>
            </a:r>
          </a:p>
          <a:p>
            <a:pPr marL="457200" indent="-457200">
              <a:buFont typeface="+mj-lt"/>
              <a:buAutoNum type="arabicPeriod"/>
            </a:pPr>
            <a:r>
              <a:rPr lang="en-US" sz="2000" b="1" u="sng" dirty="0" smtClean="0">
                <a:latin typeface="Candara" panose="020E0502030303020204" pitchFamily="34" charset="0"/>
              </a:rPr>
              <a:t>Root Wedging</a:t>
            </a:r>
          </a:p>
          <a:p>
            <a:pPr marL="457200" indent="-457200">
              <a:buFont typeface="+mj-lt"/>
              <a:buAutoNum type="arabicPeriod"/>
            </a:pPr>
            <a:r>
              <a:rPr lang="en-US" sz="2000" b="1" u="sng" dirty="0" smtClean="0">
                <a:latin typeface="Candara" panose="020E0502030303020204" pitchFamily="34" charset="0"/>
              </a:rPr>
              <a:t>Abrasion</a:t>
            </a:r>
            <a:endParaRPr lang="en-US" sz="2000" b="1" u="sng" dirty="0">
              <a:latin typeface="Candara" panose="020E0502030303020204" pitchFamily="34" charset="0"/>
            </a:endParaRPr>
          </a:p>
        </p:txBody>
      </p:sp>
      <p:pic>
        <p:nvPicPr>
          <p:cNvPr id="3074" name="Picture 2" descr="http://www.mrtyrrell.com/CavernousWeathering-granite.jpg"/>
          <p:cNvPicPr>
            <a:picLocks noChangeAspect="1" noChangeArrowheads="1"/>
          </p:cNvPicPr>
          <p:nvPr/>
        </p:nvPicPr>
        <p:blipFill rotWithShape="1">
          <a:blip r:embed="rId3">
            <a:extLst>
              <a:ext uri="{28A0092B-C50C-407E-A947-70E740481C1C}">
                <a14:useLocalDpi xmlns:a14="http://schemas.microsoft.com/office/drawing/2010/main" val="0"/>
              </a:ext>
            </a:extLst>
          </a:blip>
          <a:srcRect l="14344" r="12641"/>
          <a:stretch/>
        </p:blipFill>
        <p:spPr bwMode="auto">
          <a:xfrm>
            <a:off x="381000" y="1600198"/>
            <a:ext cx="4087100" cy="35053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0135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4267199" y="610731"/>
            <a:ext cx="4648200" cy="2246769"/>
          </a:xfrm>
          <a:prstGeom prst="rect">
            <a:avLst/>
          </a:prstGeom>
          <a:noFill/>
        </p:spPr>
        <p:txBody>
          <a:bodyPr wrap="square" rtlCol="0">
            <a:spAutoFit/>
          </a:bodyPr>
          <a:lstStyle/>
          <a:p>
            <a:r>
              <a:rPr lang="en-US" sz="2000" i="1" u="sng" dirty="0" smtClean="0">
                <a:latin typeface="Candara" panose="020E0502030303020204" pitchFamily="34" charset="0"/>
              </a:rPr>
              <a:t>What is frost wedging?</a:t>
            </a:r>
          </a:p>
          <a:p>
            <a:endParaRPr lang="en-US" sz="2000" b="1" i="1" dirty="0">
              <a:latin typeface="Candara" panose="020E0502030303020204" pitchFamily="34" charset="0"/>
            </a:endParaRPr>
          </a:p>
          <a:p>
            <a:pPr marL="342900" indent="-342900">
              <a:buFont typeface="Wingdings" panose="05000000000000000000" pitchFamily="2" charset="2"/>
              <a:buChar char="§"/>
            </a:pPr>
            <a:r>
              <a:rPr lang="en-US" sz="2000" b="1" u="sng" dirty="0" smtClean="0">
                <a:latin typeface="Candara" panose="020E0502030303020204" pitchFamily="34" charset="0"/>
              </a:rPr>
              <a:t>Frost wedging occurs when water enters cracks in rock and freezes</a:t>
            </a:r>
          </a:p>
          <a:p>
            <a:pPr marL="342900" indent="-342900">
              <a:buFont typeface="Wingdings" panose="05000000000000000000" pitchFamily="2" charset="2"/>
              <a:buChar char="§"/>
            </a:pPr>
            <a:endParaRPr lang="en-US" sz="2000" b="1" i="1" dirty="0">
              <a:latin typeface="Candara" panose="020E0502030303020204" pitchFamily="34" charset="0"/>
            </a:endParaRPr>
          </a:p>
          <a:p>
            <a:pPr marL="342900" indent="-342900">
              <a:buFont typeface="Wingdings" panose="05000000000000000000" pitchFamily="2" charset="2"/>
              <a:buChar char="§"/>
            </a:pPr>
            <a:r>
              <a:rPr lang="en-US" sz="2000" i="1" dirty="0" smtClean="0">
                <a:latin typeface="Candara" panose="020E0502030303020204" pitchFamily="34" charset="0"/>
              </a:rPr>
              <a:t>As water freezes, it </a:t>
            </a:r>
            <a:r>
              <a:rPr lang="en-US" sz="2000" b="1" u="sng" dirty="0" smtClean="0">
                <a:latin typeface="Candara" panose="020E0502030303020204" pitchFamily="34" charset="0"/>
              </a:rPr>
              <a:t>expands</a:t>
            </a:r>
            <a:r>
              <a:rPr lang="en-US" sz="2000" i="1" dirty="0" smtClean="0">
                <a:latin typeface="Candara" panose="020E0502030303020204" pitchFamily="34" charset="0"/>
              </a:rPr>
              <a:t> 9% and pries the rock apart</a:t>
            </a:r>
            <a:endParaRPr lang="en-US" sz="2000" i="1" dirty="0">
              <a:latin typeface="Candara" panose="020E0502030303020204" pitchFamily="34" charset="0"/>
            </a:endParaRPr>
          </a:p>
        </p:txBody>
      </p:sp>
      <p:pic>
        <p:nvPicPr>
          <p:cNvPr id="4098" name="Picture 2" descr="http://www.chem.duke.edu/~bonk/EnvSupp/Chp9/Talu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197245"/>
            <a:ext cx="3590925" cy="31813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descr="http://santasusana.org/pakelly/ES9CP/frostwedgin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99" y="381000"/>
            <a:ext cx="3590925" cy="24765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4" descr="http://schools.bcsd.k12.ca.us/fremont/Graphics/Science/Earth%20Changes/weathering_freezing.jpg"/>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53438" y="3654127"/>
            <a:ext cx="3875723" cy="2267585"/>
          </a:xfrm>
          <a:prstGeom prst="rect">
            <a:avLst/>
          </a:prstGeom>
          <a:noFill/>
          <a:ln>
            <a:solidFill>
              <a:schemeClr val="tx1"/>
            </a:solidFill>
          </a:ln>
        </p:spPr>
      </p:pic>
    </p:spTree>
    <p:extLst>
      <p:ext uri="{BB962C8B-B14F-4D97-AF65-F5344CB8AC3E}">
        <p14:creationId xmlns:p14="http://schemas.microsoft.com/office/powerpoint/2010/main" val="258216643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4483768" y="2057400"/>
            <a:ext cx="4648200" cy="2862322"/>
          </a:xfrm>
          <a:prstGeom prst="rect">
            <a:avLst/>
          </a:prstGeom>
          <a:noFill/>
        </p:spPr>
        <p:txBody>
          <a:bodyPr wrap="square" rtlCol="0">
            <a:spAutoFit/>
          </a:bodyPr>
          <a:lstStyle/>
          <a:p>
            <a:r>
              <a:rPr lang="en-US" sz="2000" i="1" u="sng" dirty="0" smtClean="0">
                <a:latin typeface="Candara" panose="020E0502030303020204" pitchFamily="34" charset="0"/>
              </a:rPr>
              <a:t>What is root wedging?</a:t>
            </a:r>
          </a:p>
          <a:p>
            <a:endParaRPr lang="en-US" sz="2000" b="1" i="1" dirty="0">
              <a:latin typeface="Candara" panose="020E0502030303020204" pitchFamily="34" charset="0"/>
            </a:endParaRPr>
          </a:p>
          <a:p>
            <a:pPr marL="342900" indent="-342900">
              <a:buFont typeface="Wingdings" panose="05000000000000000000" pitchFamily="2" charset="2"/>
              <a:buChar char="§"/>
            </a:pPr>
            <a:r>
              <a:rPr lang="en-US" sz="2000" b="1" u="sng" dirty="0" smtClean="0">
                <a:latin typeface="Candara" panose="020E0502030303020204" pitchFamily="34" charset="0"/>
              </a:rPr>
              <a:t>Root wedging </a:t>
            </a:r>
            <a:r>
              <a:rPr lang="en-US" sz="2000" i="1" dirty="0" smtClean="0">
                <a:latin typeface="Candara" panose="020E0502030303020204" pitchFamily="34" charset="0"/>
              </a:rPr>
              <a:t>occurs as the </a:t>
            </a:r>
            <a:r>
              <a:rPr lang="en-US" sz="2000" b="1" u="sng" dirty="0" smtClean="0">
                <a:latin typeface="Candara" panose="020E0502030303020204" pitchFamily="34" charset="0"/>
              </a:rPr>
              <a:t>roots of trees and other plants grow into cracks in rock  </a:t>
            </a:r>
          </a:p>
          <a:p>
            <a:pPr marL="342900" indent="-342900">
              <a:buFont typeface="Wingdings" panose="05000000000000000000" pitchFamily="2" charset="2"/>
              <a:buChar char="§"/>
            </a:pPr>
            <a:endParaRPr lang="en-US" sz="2000" b="1" i="1" u="sng" dirty="0">
              <a:latin typeface="Candara" panose="020E0502030303020204" pitchFamily="34" charset="0"/>
            </a:endParaRPr>
          </a:p>
          <a:p>
            <a:pPr marL="342900" indent="-342900">
              <a:buFont typeface="Wingdings" panose="05000000000000000000" pitchFamily="2" charset="2"/>
              <a:buChar char="§"/>
            </a:pPr>
            <a:r>
              <a:rPr lang="en-US" sz="2000" i="1" dirty="0" smtClean="0">
                <a:latin typeface="Candara" panose="020E0502030303020204" pitchFamily="34" charset="0"/>
              </a:rPr>
              <a:t>Over time, </a:t>
            </a:r>
            <a:r>
              <a:rPr lang="en-US" sz="2000" i="1" dirty="0">
                <a:latin typeface="Candara" panose="020E0502030303020204" pitchFamily="34" charset="0"/>
              </a:rPr>
              <a:t>t</a:t>
            </a:r>
            <a:r>
              <a:rPr lang="en-US" sz="2000" i="1" dirty="0" smtClean="0">
                <a:latin typeface="Candara" panose="020E0502030303020204" pitchFamily="34" charset="0"/>
              </a:rPr>
              <a:t>he </a:t>
            </a:r>
            <a:r>
              <a:rPr lang="en-US" sz="2000" b="1" u="sng" dirty="0" smtClean="0">
                <a:latin typeface="Candara" panose="020E0502030303020204" pitchFamily="34" charset="0"/>
              </a:rPr>
              <a:t>growth and expansion </a:t>
            </a:r>
            <a:r>
              <a:rPr lang="en-US" sz="2000" i="1" dirty="0" smtClean="0">
                <a:latin typeface="Candara" panose="020E0502030303020204" pitchFamily="34" charset="0"/>
              </a:rPr>
              <a:t>of these roots slowly </a:t>
            </a:r>
            <a:r>
              <a:rPr lang="en-US" sz="2000" b="1" u="sng" dirty="0" smtClean="0">
                <a:latin typeface="Candara" panose="020E0502030303020204" pitchFamily="34" charset="0"/>
              </a:rPr>
              <a:t>pries apart</a:t>
            </a:r>
            <a:r>
              <a:rPr lang="en-US" sz="2000" i="1" dirty="0" smtClean="0">
                <a:latin typeface="Candara" panose="020E0502030303020204" pitchFamily="34" charset="0"/>
              </a:rPr>
              <a:t> the rock.</a:t>
            </a:r>
            <a:endParaRPr lang="en-US" sz="2000" i="1" dirty="0">
              <a:latin typeface="Candara" panose="020E0502030303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235008"/>
            <a:ext cx="3825108" cy="2507105"/>
          </a:xfrm>
          <a:prstGeom prst="rect">
            <a:avLst/>
          </a:prstGeom>
          <a:ln>
            <a:solidFill>
              <a:schemeClr val="tx1"/>
            </a:solidFill>
          </a:ln>
        </p:spPr>
      </p:pic>
    </p:spTree>
    <p:extLst>
      <p:ext uri="{BB962C8B-B14F-4D97-AF65-F5344CB8AC3E}">
        <p14:creationId xmlns:p14="http://schemas.microsoft.com/office/powerpoint/2010/main" val="20057824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3687</TotalTime>
  <Words>846</Words>
  <Application>Microsoft Office PowerPoint</Application>
  <PresentationFormat>On-screen Show (4:3)</PresentationFormat>
  <Paragraphs>148</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Candara</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Rochester City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Burgess, David</dc:creator>
  <cp:lastModifiedBy>Burgess, David E</cp:lastModifiedBy>
  <cp:revision>102</cp:revision>
  <cp:lastPrinted>2016-12-14T18:29:00Z</cp:lastPrinted>
  <dcterms:created xsi:type="dcterms:W3CDTF">2012-04-23T02:21:03Z</dcterms:created>
  <dcterms:modified xsi:type="dcterms:W3CDTF">2016-12-15T14:48:19Z</dcterms:modified>
</cp:coreProperties>
</file>